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9"/>
  </p:notesMasterIdLst>
  <p:sldIdLst>
    <p:sldId id="394" r:id="rId2"/>
    <p:sldId id="411" r:id="rId3"/>
    <p:sldId id="267" r:id="rId4"/>
    <p:sldId id="395" r:id="rId5"/>
    <p:sldId id="380" r:id="rId6"/>
    <p:sldId id="381" r:id="rId7"/>
    <p:sldId id="370" r:id="rId8"/>
    <p:sldId id="313" r:id="rId9"/>
    <p:sldId id="314" r:id="rId10"/>
    <p:sldId id="355" r:id="rId11"/>
    <p:sldId id="315" r:id="rId12"/>
    <p:sldId id="261" r:id="rId13"/>
    <p:sldId id="302" r:id="rId14"/>
    <p:sldId id="260" r:id="rId15"/>
    <p:sldId id="262" r:id="rId16"/>
    <p:sldId id="320" r:id="rId17"/>
    <p:sldId id="263" r:id="rId18"/>
    <p:sldId id="300" r:id="rId19"/>
    <p:sldId id="298" r:id="rId20"/>
    <p:sldId id="299" r:id="rId21"/>
    <p:sldId id="264" r:id="rId22"/>
    <p:sldId id="303" r:id="rId23"/>
    <p:sldId id="321" r:id="rId24"/>
    <p:sldId id="408" r:id="rId25"/>
    <p:sldId id="410" r:id="rId26"/>
    <p:sldId id="316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319" r:id="rId37"/>
    <p:sldId id="363" r:id="rId38"/>
    <p:sldId id="266" r:id="rId39"/>
    <p:sldId id="367" r:id="rId40"/>
    <p:sldId id="306" r:id="rId41"/>
    <p:sldId id="368" r:id="rId42"/>
    <p:sldId id="322" r:id="rId43"/>
    <p:sldId id="323" r:id="rId44"/>
    <p:sldId id="366" r:id="rId45"/>
    <p:sldId id="324" r:id="rId46"/>
    <p:sldId id="364" r:id="rId47"/>
    <p:sldId id="325" r:id="rId48"/>
    <p:sldId id="326" r:id="rId49"/>
    <p:sldId id="362" r:id="rId50"/>
    <p:sldId id="327" r:id="rId51"/>
    <p:sldId id="269" r:id="rId52"/>
    <p:sldId id="382" r:id="rId53"/>
    <p:sldId id="270" r:id="rId54"/>
    <p:sldId id="271" r:id="rId55"/>
    <p:sldId id="358" r:id="rId56"/>
    <p:sldId id="328" r:id="rId57"/>
    <p:sldId id="272" r:id="rId58"/>
    <p:sldId id="335" r:id="rId59"/>
    <p:sldId id="273" r:id="rId60"/>
    <p:sldId id="337" r:id="rId61"/>
    <p:sldId id="274" r:id="rId62"/>
    <p:sldId id="361" r:id="rId63"/>
    <p:sldId id="307" r:id="rId64"/>
    <p:sldId id="340" r:id="rId65"/>
    <p:sldId id="341" r:id="rId66"/>
    <p:sldId id="342" r:id="rId67"/>
    <p:sldId id="356" r:id="rId68"/>
    <p:sldId id="372" r:id="rId69"/>
    <p:sldId id="373" r:id="rId70"/>
    <p:sldId id="343" r:id="rId71"/>
    <p:sldId id="391" r:id="rId72"/>
    <p:sldId id="344" r:id="rId73"/>
    <p:sldId id="345" r:id="rId74"/>
    <p:sldId id="346" r:id="rId75"/>
    <p:sldId id="357" r:id="rId76"/>
    <p:sldId id="359" r:id="rId77"/>
    <p:sldId id="360" r:id="rId78"/>
    <p:sldId id="387" r:id="rId79"/>
    <p:sldId id="389" r:id="rId80"/>
    <p:sldId id="388" r:id="rId81"/>
    <p:sldId id="347" r:id="rId82"/>
    <p:sldId id="348" r:id="rId83"/>
    <p:sldId id="349" r:id="rId84"/>
    <p:sldId id="350" r:id="rId85"/>
    <p:sldId id="351" r:id="rId86"/>
    <p:sldId id="352" r:id="rId87"/>
    <p:sldId id="390" r:id="rId88"/>
    <p:sldId id="338" r:id="rId89"/>
    <p:sldId id="276" r:id="rId90"/>
    <p:sldId id="277" r:id="rId91"/>
    <p:sldId id="278" r:id="rId92"/>
    <p:sldId id="279" r:id="rId93"/>
    <p:sldId id="284" r:id="rId94"/>
    <p:sldId id="282" r:id="rId95"/>
    <p:sldId id="405" r:id="rId96"/>
    <p:sldId id="406" r:id="rId97"/>
    <p:sldId id="407" r:id="rId98"/>
    <p:sldId id="286" r:id="rId99"/>
    <p:sldId id="287" r:id="rId100"/>
    <p:sldId id="288" r:id="rId101"/>
    <p:sldId id="409" r:id="rId102"/>
    <p:sldId id="289" r:id="rId103"/>
    <p:sldId id="290" r:id="rId104"/>
    <p:sldId id="291" r:id="rId105"/>
    <p:sldId id="292" r:id="rId106"/>
    <p:sldId id="297" r:id="rId107"/>
    <p:sldId id="294" r:id="rId10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603C8-DD26-45C7-B4E7-7115CEBD673D}" type="datetimeFigureOut">
              <a:rPr lang="cs-CZ" smtClean="0"/>
              <a:pPr/>
              <a:t>11.12.2014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A4B56-4F65-423B-BBEE-897D9D6BC5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6128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X3D </a:t>
            </a:r>
            <a:r>
              <a:rPr lang="cs-CZ" smtClean="0"/>
              <a:t>environment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A4B56-4F65-423B-BBEE-897D9D6BC55B}" type="slidenum">
              <a:rPr lang="cs-CZ" smtClean="0"/>
              <a:pPr/>
              <a:t>71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47980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95C9-4484-409A-AD72-FC1B5E275F14}" type="datetimeFigureOut">
              <a:rPr lang="cs-CZ" smtClean="0"/>
              <a:pPr/>
              <a:t>11.12.2014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D300-1B53-43CA-9A54-3FA594D30D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95C9-4484-409A-AD72-FC1B5E275F14}" type="datetimeFigureOut">
              <a:rPr lang="cs-CZ" smtClean="0"/>
              <a:pPr/>
              <a:t>11.12.2014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D300-1B53-43CA-9A54-3FA594D30D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95C9-4484-409A-AD72-FC1B5E275F14}" type="datetimeFigureOut">
              <a:rPr lang="cs-CZ" smtClean="0"/>
              <a:pPr/>
              <a:t>11.12.2014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D300-1B53-43CA-9A54-3FA594D30D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95C9-4484-409A-AD72-FC1B5E275F14}" type="datetimeFigureOut">
              <a:rPr lang="cs-CZ" smtClean="0"/>
              <a:pPr/>
              <a:t>11.12.2014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D300-1B53-43CA-9A54-3FA594D30D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95C9-4484-409A-AD72-FC1B5E275F14}" type="datetimeFigureOut">
              <a:rPr lang="cs-CZ" smtClean="0"/>
              <a:pPr/>
              <a:t>11.12.2014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D300-1B53-43CA-9A54-3FA594D30D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95C9-4484-409A-AD72-FC1B5E275F14}" type="datetimeFigureOut">
              <a:rPr lang="cs-CZ" smtClean="0"/>
              <a:pPr/>
              <a:t>11.12.2014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D300-1B53-43CA-9A54-3FA594D30D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95C9-4484-409A-AD72-FC1B5E275F14}" type="datetimeFigureOut">
              <a:rPr lang="cs-CZ" smtClean="0"/>
              <a:pPr/>
              <a:t>11.12.2014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D300-1B53-43CA-9A54-3FA594D30D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95C9-4484-409A-AD72-FC1B5E275F14}" type="datetimeFigureOut">
              <a:rPr lang="cs-CZ" smtClean="0"/>
              <a:pPr/>
              <a:t>11.12.2014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D300-1B53-43CA-9A54-3FA594D30D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95C9-4484-409A-AD72-FC1B5E275F14}" type="datetimeFigureOut">
              <a:rPr lang="cs-CZ" smtClean="0"/>
              <a:pPr/>
              <a:t>11.12.2014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D300-1B53-43CA-9A54-3FA594D30D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95C9-4484-409A-AD72-FC1B5E275F14}" type="datetimeFigureOut">
              <a:rPr lang="cs-CZ" smtClean="0"/>
              <a:pPr/>
              <a:t>11.12.2014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D300-1B53-43CA-9A54-3FA594D30D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95C9-4484-409A-AD72-FC1B5E275F14}" type="datetimeFigureOut">
              <a:rPr lang="cs-CZ" smtClean="0"/>
              <a:pPr/>
              <a:t>11.12.2014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D300-1B53-43CA-9A54-3FA594D30D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895C9-4484-409A-AD72-FC1B5E275F14}" type="datetimeFigureOut">
              <a:rPr lang="cs-CZ" smtClean="0"/>
              <a:pPr/>
              <a:t>11.12.2014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FD300-1B53-43CA-9A54-3FA594D30D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roman.danel@vsb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jc.cas.cz/oddeleni/index.php?page=poradna" TargetMode="Externa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upload.wikimedia.org/wikipedia/commons/e/e0/HSV_cylinder.p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upload.wikimedia.org/wikipedia/commons/1/1b/Triangulo_HSV.pn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olor.adobe.com/cs/create" TargetMode="External"/><Relationship Id="rId2" Type="http://schemas.openxmlformats.org/officeDocument/2006/relationships/hyperlink" Target="http://www.paleton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hyperlink" Target="http://upload.wikimedia.org/wikipedia/commons/7/70/Quantized.signal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9/9a/Digital.signal.svg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://upload.wikimedia.org/wikipedia/commons/8/88/Sampled.signal.svg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i.iinfo.cz/r/photos/grafika/arche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ovray.org/" TargetMode="Externa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Aplikace VT v hospodářské praxi</a:t>
            </a:r>
            <a:br>
              <a:rPr lang="cs-CZ" dirty="0" smtClean="0"/>
            </a:br>
            <a:r>
              <a:rPr lang="cs-CZ" i="1" dirty="0" smtClean="0"/>
              <a:t>počítačová grafika a typografie</a:t>
            </a:r>
            <a:br>
              <a:rPr lang="cs-CZ" i="1" dirty="0" smtClean="0"/>
            </a:br>
            <a:endParaRPr lang="cs-CZ" sz="2000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Ing. Roman Danel, Ph.D.</a:t>
            </a:r>
          </a:p>
          <a:p>
            <a:r>
              <a:rPr lang="cs-CZ" sz="2000" dirty="0" err="1" smtClean="0">
                <a:hlinkClick r:id="rId2"/>
              </a:rPr>
              <a:t>roman.danel</a:t>
            </a:r>
            <a:r>
              <a:rPr lang="cs-CZ" sz="2000" dirty="0" smtClean="0">
                <a:hlinkClick r:id="rId2"/>
              </a:rPr>
              <a:t>@</a:t>
            </a:r>
            <a:r>
              <a:rPr lang="cs-CZ" sz="2000" dirty="0" err="1" smtClean="0">
                <a:hlinkClick r:id="rId2"/>
              </a:rPr>
              <a:t>vsb.cz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VŠB – TU Ostrava</a:t>
            </a:r>
            <a:endParaRPr lang="cs-CZ" sz="2000" dirty="0"/>
          </a:p>
        </p:txBody>
      </p:sp>
      <p:pic>
        <p:nvPicPr>
          <p:cNvPr id="4" name="Obrázek 3" descr="LogoHG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48680"/>
            <a:ext cx="12430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RGB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://www.fotografovani.cz/images3/rom_svetlo_5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714488"/>
            <a:ext cx="4286250" cy="350520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857224" y="5786454"/>
            <a:ext cx="5876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Zdroj: http://www.</a:t>
            </a:r>
            <a:r>
              <a:rPr lang="cs-CZ" sz="1400" dirty="0" err="1" smtClean="0"/>
              <a:t>fotografovani.cz</a:t>
            </a:r>
            <a:r>
              <a:rPr lang="cs-CZ" sz="1400" dirty="0" smtClean="0"/>
              <a:t>/</a:t>
            </a:r>
            <a:r>
              <a:rPr lang="cs-CZ" sz="1400" dirty="0" err="1" smtClean="0"/>
              <a:t>art</a:t>
            </a:r>
            <a:r>
              <a:rPr lang="cs-CZ" sz="1400" dirty="0" smtClean="0"/>
              <a:t>/</a:t>
            </a:r>
            <a:r>
              <a:rPr lang="cs-CZ" sz="1400" dirty="0" err="1" smtClean="0"/>
              <a:t>fozak</a:t>
            </a:r>
            <a:r>
              <a:rPr lang="cs-CZ" sz="1400" dirty="0" smtClean="0"/>
              <a:t>_</a:t>
            </a:r>
            <a:r>
              <a:rPr lang="cs-CZ" sz="1400" dirty="0" err="1" smtClean="0"/>
              <a:t>df</a:t>
            </a:r>
            <a:r>
              <a:rPr lang="cs-CZ" sz="1400" dirty="0" smtClean="0"/>
              <a:t>/</a:t>
            </a:r>
            <a:r>
              <a:rPr lang="cs-CZ" sz="1400" dirty="0" err="1" smtClean="0"/>
              <a:t>rom</a:t>
            </a:r>
            <a:r>
              <a:rPr lang="cs-CZ" sz="1400" dirty="0" smtClean="0"/>
              <a:t>_1_05_</a:t>
            </a:r>
            <a:r>
              <a:rPr lang="cs-CZ" sz="1400" dirty="0" err="1" smtClean="0"/>
              <a:t>colormodels.html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Formát tiskovin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cs-CZ" dirty="0" smtClean="0">
                <a:solidFill>
                  <a:srgbClr val="FF0000"/>
                </a:solidFill>
              </a:rPr>
              <a:t>Zlatý řez (</a:t>
            </a:r>
            <a:r>
              <a:rPr lang="cs-CZ" dirty="0" err="1" smtClean="0">
                <a:solidFill>
                  <a:srgbClr val="FF0000"/>
                </a:solidFill>
              </a:rPr>
              <a:t>Section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Aurea</a:t>
            </a:r>
            <a:r>
              <a:rPr lang="cs-CZ" dirty="0" smtClean="0">
                <a:solidFill>
                  <a:srgbClr val="FF0000"/>
                </a:solidFill>
              </a:rPr>
              <a:t>)</a:t>
            </a:r>
          </a:p>
          <a:p>
            <a:pPr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   1:1,618</a:t>
            </a:r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Obdobou je poměr 2:3, </a:t>
            </a:r>
            <a:br>
              <a:rPr lang="cs-CZ" dirty="0" smtClean="0"/>
            </a:br>
            <a:r>
              <a:rPr lang="cs-CZ" dirty="0" smtClean="0"/>
              <a:t>odpovídá monitoru 16:10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Formáty tiskovin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 smtClean="0"/>
              <a:t>Okraje u hřbetu nejmenší.</a:t>
            </a:r>
          </a:p>
          <a:p>
            <a:pPr algn="ctr">
              <a:buNone/>
            </a:pPr>
            <a:r>
              <a:rPr lang="cs-CZ" dirty="0" smtClean="0"/>
              <a:t>Největší dolní okraj.</a:t>
            </a:r>
          </a:p>
          <a:p>
            <a:pPr algn="ctr">
              <a:buNone/>
            </a:pPr>
            <a:r>
              <a:rPr lang="cs-CZ" dirty="0" smtClean="0">
                <a:solidFill>
                  <a:srgbClr val="0070C0"/>
                </a:solidFill>
              </a:rPr>
              <a:t>Pravá stránka liché číslo, levá sudé číslo!</a:t>
            </a:r>
          </a:p>
          <a:p>
            <a:pPr algn="ctr">
              <a:buNone/>
            </a:pPr>
            <a:r>
              <a:rPr lang="cs-CZ" dirty="0" smtClean="0"/>
              <a:t>Optický střed stránky leží výše než geometrický.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Typografické zásady psaní textu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Chybějící a přebývající mezery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Za interpunkčním znaménkem ANO, před NE !!!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NE mezery uvnitř závorek!</a:t>
            </a:r>
            <a:endParaRPr lang="cs-CZ" dirty="0" smtClean="0"/>
          </a:p>
          <a:p>
            <a:r>
              <a:rPr lang="cs-CZ" dirty="0" smtClean="0"/>
              <a:t>Pozor na použití: spojovník, pomlčka, dlouhá pomlčka, mínus</a:t>
            </a:r>
          </a:p>
          <a:p>
            <a:r>
              <a:rPr lang="cs-CZ" dirty="0" smtClean="0"/>
              <a:t>Uvozovky:</a:t>
            </a:r>
          </a:p>
          <a:p>
            <a:pPr lvl="1"/>
            <a:r>
              <a:rPr lang="cs-CZ" dirty="0" smtClean="0"/>
              <a:t>České</a:t>
            </a:r>
          </a:p>
          <a:p>
            <a:pPr lvl="1"/>
            <a:r>
              <a:rPr lang="cs-CZ" dirty="0" smtClean="0"/>
              <a:t>Anglické</a:t>
            </a:r>
          </a:p>
          <a:p>
            <a:pPr lvl="1"/>
            <a:r>
              <a:rPr lang="cs-CZ" dirty="0" smtClean="0"/>
              <a:t>Francouzské</a:t>
            </a:r>
          </a:p>
          <a:p>
            <a:pPr lvl="1"/>
            <a:endParaRPr lang="cs-CZ" dirty="0" smtClean="0">
              <a:solidFill>
                <a:srgbClr val="FF0000"/>
              </a:solidFill>
            </a:endParaRPr>
          </a:p>
          <a:p>
            <a:pPr lvl="1"/>
            <a:endParaRPr lang="cs-CZ" dirty="0" smtClean="0">
              <a:solidFill>
                <a:srgbClr val="FF0000"/>
              </a:solidFill>
            </a:endParaRPr>
          </a:p>
          <a:p>
            <a:pPr lvl="1"/>
            <a:endParaRPr lang="cs-CZ" dirty="0" smtClean="0">
              <a:solidFill>
                <a:srgbClr val="FF0000"/>
              </a:solidFill>
            </a:endParaRPr>
          </a:p>
          <a:p>
            <a:pPr lvl="1"/>
            <a:endParaRPr lang="cs-CZ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Typografické zásady psaní textu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Jednopísmenné předložky a spojky na konci věty</a:t>
            </a:r>
          </a:p>
          <a:p>
            <a:r>
              <a:rPr lang="cs-CZ" dirty="0" smtClean="0"/>
              <a:t>Interpunkce přisadit těsně ke slovu</a:t>
            </a:r>
          </a:p>
          <a:p>
            <a:r>
              <a:rPr lang="cs-CZ" dirty="0" smtClean="0"/>
              <a:t>Závorky – jako v matematice</a:t>
            </a:r>
          </a:p>
          <a:p>
            <a:r>
              <a:rPr lang="cs-CZ" dirty="0" smtClean="0"/>
              <a:t>% s mezerami jen když se čte samostatně</a:t>
            </a:r>
          </a:p>
          <a:p>
            <a:r>
              <a:rPr lang="cs-CZ" dirty="0" smtClean="0"/>
              <a:t>Apostrof – sází se těsně k textu</a:t>
            </a:r>
          </a:p>
          <a:p>
            <a:r>
              <a:rPr lang="cs-CZ" dirty="0" smtClean="0"/>
              <a:t>Číslice  - čísla nedělit na více řádek, psát po trojicích</a:t>
            </a:r>
          </a:p>
          <a:p>
            <a:r>
              <a:rPr lang="cs-CZ" dirty="0" smtClean="0"/>
              <a:t>Větu nezačínat číslem</a:t>
            </a:r>
          </a:p>
          <a:p>
            <a:r>
              <a:rPr lang="cs-CZ" dirty="0" smtClean="0"/>
              <a:t>Pevná mezera   (WORD: </a:t>
            </a:r>
            <a:r>
              <a:rPr lang="cs-CZ" dirty="0" smtClean="0">
                <a:solidFill>
                  <a:srgbClr val="C00000"/>
                </a:solidFill>
              </a:rPr>
              <a:t>CTRL-SHIFT-mezerník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Části publikace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Patitul, vakát, titulní strana, vydavatelské záznamy, věnování, motto, obsah, předmluva, úvod, seznam zkratek, seznam literatury, seznam vyobrazení a přílohy</a:t>
            </a:r>
          </a:p>
          <a:p>
            <a:r>
              <a:rPr lang="cs-CZ" dirty="0" smtClean="0"/>
              <a:t>Umístění není závazné, viz obsah</a:t>
            </a:r>
          </a:p>
          <a:p>
            <a:r>
              <a:rPr lang="cs-CZ" dirty="0" smtClean="0"/>
              <a:t>Významné části a začátky  </a:t>
            </a:r>
            <a:r>
              <a:rPr lang="cs-CZ" b="1" dirty="0" smtClean="0"/>
              <a:t>na pravé stránce </a:t>
            </a:r>
            <a:r>
              <a:rPr lang="cs-CZ" dirty="0" smtClean="0"/>
              <a:t>i za cenu vynechání stránky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Sazba a barvy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Fyziologický vliv barev</a:t>
            </a:r>
          </a:p>
          <a:p>
            <a:pPr lvl="1"/>
            <a:r>
              <a:rPr lang="cs-CZ" dirty="0" smtClean="0"/>
              <a:t>Teplé</a:t>
            </a:r>
          </a:p>
          <a:p>
            <a:pPr lvl="1"/>
            <a:r>
              <a:rPr lang="cs-CZ" dirty="0" smtClean="0"/>
              <a:t>Studené</a:t>
            </a:r>
          </a:p>
          <a:p>
            <a:r>
              <a:rPr lang="cs-CZ" dirty="0" smtClean="0"/>
              <a:t>Psychologie barev</a:t>
            </a:r>
          </a:p>
          <a:p>
            <a:pPr lvl="1"/>
            <a:r>
              <a:rPr lang="cs-CZ" dirty="0" smtClean="0"/>
              <a:t>Bílá			tvořivost</a:t>
            </a:r>
          </a:p>
          <a:p>
            <a:pPr lvl="1"/>
            <a:r>
              <a:rPr lang="cs-CZ" dirty="0" smtClean="0"/>
              <a:t>Červená			stimuluje, zahřívá, sex</a:t>
            </a:r>
          </a:p>
          <a:p>
            <a:pPr lvl="1"/>
            <a:r>
              <a:rPr lang="cs-CZ" dirty="0" smtClean="0"/>
              <a:t>Černá			ochranná, stabilizuje, deprese</a:t>
            </a:r>
          </a:p>
          <a:p>
            <a:pPr lvl="1"/>
            <a:r>
              <a:rPr lang="cs-CZ" dirty="0" smtClean="0"/>
              <a:t>Žlutá			uvolnění, soulad</a:t>
            </a:r>
          </a:p>
          <a:p>
            <a:pPr lvl="1"/>
            <a:r>
              <a:rPr lang="cs-CZ" dirty="0" smtClean="0"/>
              <a:t>Oranžová			slunce, teplo, jídlo</a:t>
            </a:r>
          </a:p>
          <a:p>
            <a:pPr lvl="1"/>
            <a:r>
              <a:rPr lang="cs-CZ" dirty="0" smtClean="0"/>
              <a:t>Zelená			přirozená, uklidňuje, chlad, jedovatě</a:t>
            </a:r>
          </a:p>
          <a:p>
            <a:pPr lvl="1"/>
            <a:r>
              <a:rPr lang="cs-CZ" dirty="0" smtClean="0"/>
              <a:t>Fialová			neklid, melancholie</a:t>
            </a:r>
          </a:p>
          <a:p>
            <a:pPr lvl="1"/>
            <a:r>
              <a:rPr lang="cs-CZ" dirty="0" smtClean="0"/>
              <a:t>Růžová			soucit, zklidnění</a:t>
            </a:r>
          </a:p>
          <a:p>
            <a:pPr lvl="1"/>
            <a:r>
              <a:rPr lang="cs-CZ" dirty="0" smtClean="0"/>
              <a:t>Světle modrá		voda, vzduch, ticho, uklidnění</a:t>
            </a:r>
          </a:p>
          <a:p>
            <a:pPr lvl="1"/>
            <a:r>
              <a:rPr lang="cs-CZ" dirty="0" smtClean="0"/>
              <a:t>Tmavě modrá		klid, vážnost, dálky, rozjímání</a:t>
            </a:r>
          </a:p>
          <a:p>
            <a:pPr lvl="1"/>
            <a:r>
              <a:rPr lang="cs-CZ" dirty="0" smtClean="0"/>
              <a:t>Hnědá			zem – střízlivá, solidní, vážná, realistická, jistota</a:t>
            </a:r>
          </a:p>
          <a:p>
            <a:pPr lvl="1"/>
            <a:r>
              <a:rPr lang="cs-CZ" dirty="0" smtClean="0"/>
              <a:t>Šedá			smutná, netečná, skromná</a:t>
            </a:r>
          </a:p>
          <a:p>
            <a:pPr lvl="2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Pravopis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Ústav jazyka českého</a:t>
            </a:r>
          </a:p>
          <a:p>
            <a:pPr>
              <a:buNone/>
            </a:pPr>
            <a:r>
              <a:rPr lang="cs-CZ" sz="2400" dirty="0" smtClean="0">
                <a:hlinkClick r:id="rId2"/>
              </a:rPr>
              <a:t>http://www.</a:t>
            </a:r>
            <a:r>
              <a:rPr lang="cs-CZ" sz="2400" dirty="0" err="1" smtClean="0">
                <a:hlinkClick r:id="rId2"/>
              </a:rPr>
              <a:t>ujc.cas.cz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oddeleni</a:t>
            </a:r>
            <a:r>
              <a:rPr lang="cs-CZ" sz="2400" dirty="0" smtClean="0">
                <a:hlinkClick r:id="rId2"/>
              </a:rPr>
              <a:t>/index.</a:t>
            </a:r>
            <a:r>
              <a:rPr lang="cs-CZ" sz="2400" dirty="0" err="1" smtClean="0">
                <a:hlinkClick r:id="rId2"/>
              </a:rPr>
              <a:t>php</a:t>
            </a:r>
            <a:r>
              <a:rPr lang="cs-CZ" sz="2400" dirty="0" smtClean="0">
                <a:hlinkClick r:id="rId2"/>
              </a:rPr>
              <a:t>?</a:t>
            </a:r>
            <a:r>
              <a:rPr lang="cs-CZ" sz="2400" dirty="0" err="1" smtClean="0">
                <a:hlinkClick r:id="rId2"/>
              </a:rPr>
              <a:t>page</a:t>
            </a:r>
            <a:r>
              <a:rPr lang="cs-CZ" sz="2400" dirty="0" smtClean="0">
                <a:hlinkClick r:id="rId2"/>
              </a:rPr>
              <a:t>=poradna</a:t>
            </a:r>
            <a:r>
              <a:rPr lang="cs-CZ" sz="2400" dirty="0" smtClean="0"/>
              <a:t> 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Dotazy…?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Průhlednost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Průhlednost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smtClean="0"/>
              <a:t>(</a:t>
            </a:r>
            <a:r>
              <a:rPr lang="cs-CZ" dirty="0" err="1"/>
              <a:t>T</a:t>
            </a:r>
            <a:r>
              <a:rPr lang="cs-CZ" dirty="0" err="1" smtClean="0"/>
              <a:t>ransparency</a:t>
            </a:r>
            <a:r>
              <a:rPr lang="cs-CZ" dirty="0"/>
              <a:t>) umožňuje klást obrazy přes sebe a kombinovat je</a:t>
            </a:r>
          </a:p>
          <a:p>
            <a:pPr lvl="1"/>
            <a:r>
              <a:rPr lang="cs-CZ" dirty="0" smtClean="0"/>
              <a:t>Definuje </a:t>
            </a:r>
            <a:r>
              <a:rPr lang="cs-CZ" dirty="0"/>
              <a:t>se pomocí </a:t>
            </a:r>
            <a:r>
              <a:rPr lang="cs-CZ" b="1" dirty="0" err="1"/>
              <a:t>alpha</a:t>
            </a:r>
            <a:r>
              <a:rPr lang="cs-CZ" b="1" dirty="0"/>
              <a:t> (</a:t>
            </a:r>
            <a:r>
              <a:rPr lang="el-GR" b="1" dirty="0" smtClean="0"/>
              <a:t>α)</a:t>
            </a:r>
            <a:r>
              <a:rPr lang="cs-CZ" b="1" dirty="0" smtClean="0"/>
              <a:t> =</a:t>
            </a:r>
            <a:r>
              <a:rPr lang="cs-CZ" dirty="0" smtClean="0"/>
              <a:t> neprůhlednost </a:t>
            </a:r>
            <a:r>
              <a:rPr lang="cs-CZ" dirty="0"/>
              <a:t>(</a:t>
            </a:r>
            <a:r>
              <a:rPr lang="cs-CZ" dirty="0" smtClean="0"/>
              <a:t>opacita):</a:t>
            </a:r>
            <a:endParaRPr lang="cs-CZ" dirty="0"/>
          </a:p>
          <a:p>
            <a:pPr lvl="2"/>
            <a:r>
              <a:rPr lang="cs-CZ" dirty="0" smtClean="0"/>
              <a:t>0  	zcela </a:t>
            </a:r>
            <a:r>
              <a:rPr lang="cs-CZ" dirty="0"/>
              <a:t>průhledný </a:t>
            </a:r>
            <a:r>
              <a:rPr lang="cs-CZ" dirty="0" smtClean="0"/>
              <a:t>prvek</a:t>
            </a:r>
          </a:p>
          <a:p>
            <a:pPr lvl="2"/>
            <a:r>
              <a:rPr lang="cs-CZ" dirty="0" smtClean="0"/>
              <a:t>255	zcela neprůhledný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RGBA </a:t>
            </a:r>
            <a:r>
              <a:rPr lang="cs-CZ" dirty="0" smtClean="0"/>
              <a:t>– barevný model RGB doplněný informací o průhlednosti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CMY(K) – subtraktivní model</a:t>
            </a:r>
            <a:endParaRPr lang="cs-CZ" dirty="0"/>
          </a:p>
        </p:txBody>
      </p:sp>
      <p:pic>
        <p:nvPicPr>
          <p:cNvPr id="4" name="Zástupný symbol pro obsah 3" descr="SUBT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1428736"/>
            <a:ext cx="3240833" cy="3587337"/>
          </a:xfrm>
        </p:spPr>
      </p:pic>
      <p:sp>
        <p:nvSpPr>
          <p:cNvPr id="5" name="TextovéPole 4"/>
          <p:cNvSpPr txBox="1"/>
          <p:nvPr/>
        </p:nvSpPr>
        <p:spPr>
          <a:xfrm>
            <a:off x="1357290" y="5357826"/>
            <a:ext cx="3783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/>
              <a:t>C</a:t>
            </a:r>
            <a:r>
              <a:rPr lang="cs-CZ" sz="2800" dirty="0" err="1" smtClean="0"/>
              <a:t>yan</a:t>
            </a:r>
            <a:r>
              <a:rPr lang="cs-CZ" sz="2800" dirty="0" smtClean="0"/>
              <a:t> – </a:t>
            </a:r>
            <a:r>
              <a:rPr lang="cs-CZ" sz="2800" b="1" dirty="0" err="1" smtClean="0"/>
              <a:t>M</a:t>
            </a:r>
            <a:r>
              <a:rPr lang="cs-CZ" sz="2800" dirty="0" err="1" smtClean="0"/>
              <a:t>agenta</a:t>
            </a:r>
            <a:r>
              <a:rPr lang="cs-CZ" sz="2800" dirty="0" smtClean="0"/>
              <a:t> - </a:t>
            </a:r>
            <a:r>
              <a:rPr lang="cs-CZ" sz="2800" b="1" dirty="0" err="1" smtClean="0"/>
              <a:t>Y</a:t>
            </a:r>
            <a:r>
              <a:rPr lang="cs-CZ" sz="2800" dirty="0" err="1" smtClean="0"/>
              <a:t>ellow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Prostor  CMY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143116"/>
            <a:ext cx="4436089" cy="335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Převod RGB na odstíny šedi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Nelze aritmetický průměr – lidské oko je různě citlivé na jednotlivé barvy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Stupeň šedi Y = 0,299*R + 0,587*G + 0,114*B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MEZI CMY - RGB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sz="4800" dirty="0" smtClean="0"/>
              <a:t>C = 1 – R</a:t>
            </a:r>
          </a:p>
          <a:p>
            <a:pPr algn="ctr">
              <a:buNone/>
            </a:pPr>
            <a:r>
              <a:rPr lang="cs-CZ" sz="4800" dirty="0" smtClean="0"/>
              <a:t>M = 1 – G</a:t>
            </a:r>
          </a:p>
          <a:p>
            <a:pPr algn="ctr">
              <a:buNone/>
            </a:pPr>
            <a:r>
              <a:rPr lang="cs-CZ" sz="4800" dirty="0" smtClean="0"/>
              <a:t>Y = 1 - B</a:t>
            </a:r>
            <a:endParaRPr lang="cs-CZ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RGB, CMY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RGB i CMY – geometrická interpretace jako krychle</a:t>
            </a:r>
          </a:p>
          <a:p>
            <a:r>
              <a:rPr lang="cs-CZ" dirty="0" smtClean="0"/>
              <a:t>Nejsou intuitivní lidskému vnímání barev</a:t>
            </a:r>
          </a:p>
          <a:p>
            <a:r>
              <a:rPr lang="cs-CZ" dirty="0" smtClean="0"/>
              <a:t>Existují i jiné barevné modely – HSV, HLV -složky používají nejen barvu, ale i pojmy jako jas nebo sytost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 HSV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/>
              <a:t>Model orientovaný na uživatele – intuitivní fyzikální veličiny</a:t>
            </a:r>
          </a:p>
          <a:p>
            <a:r>
              <a:rPr lang="cs-CZ" sz="2800" b="1" dirty="0" err="1" smtClean="0"/>
              <a:t>Hue</a:t>
            </a:r>
            <a:r>
              <a:rPr lang="cs-CZ" sz="2800" dirty="0" smtClean="0"/>
              <a:t> - </a:t>
            </a:r>
            <a:r>
              <a:rPr lang="cs-CZ" sz="2800" b="1" dirty="0" smtClean="0">
                <a:solidFill>
                  <a:srgbClr val="0070C0"/>
                </a:solidFill>
              </a:rPr>
              <a:t>barevný tón </a:t>
            </a:r>
            <a:r>
              <a:rPr lang="cs-CZ" sz="2800" dirty="0"/>
              <a:t>(0° až 360°), </a:t>
            </a:r>
            <a:r>
              <a:rPr lang="cs-CZ" sz="2800" dirty="0" smtClean="0"/>
              <a:t>určuje převládající spektrální barvu. </a:t>
            </a:r>
          </a:p>
          <a:p>
            <a:r>
              <a:rPr lang="cs-CZ" sz="2800" b="1" dirty="0" err="1" smtClean="0"/>
              <a:t>Saturation</a:t>
            </a:r>
            <a:r>
              <a:rPr lang="cs-CZ" sz="2800" dirty="0" smtClean="0"/>
              <a:t> - </a:t>
            </a:r>
            <a:r>
              <a:rPr lang="cs-CZ" sz="2800" b="1" dirty="0" smtClean="0">
                <a:solidFill>
                  <a:srgbClr val="0070C0"/>
                </a:solidFill>
              </a:rPr>
              <a:t>sytost barvy </a:t>
            </a:r>
            <a:r>
              <a:rPr lang="cs-CZ" sz="2800" dirty="0"/>
              <a:t>(0-1</a:t>
            </a:r>
            <a:r>
              <a:rPr lang="cs-CZ" sz="2800" dirty="0" smtClean="0"/>
              <a:t>), určuje příměs jiné barvy. </a:t>
            </a:r>
            <a:r>
              <a:rPr lang="cs-CZ" sz="2100" dirty="0" smtClean="0"/>
              <a:t>Někdy též chroma, síla nebo čistota barvy, představuje množství šedi v poměru k odstínu, měří se v procentech od 0% (šedá) do 100% (plně sytá barva). Na barevném kole vzrůstá sytost od středu k okrajům. Např. červená s 50% sytostí bude růžová. </a:t>
            </a:r>
          </a:p>
          <a:p>
            <a:r>
              <a:rPr lang="cs-CZ" sz="2800" b="1" dirty="0" err="1" smtClean="0"/>
              <a:t>Value</a:t>
            </a:r>
            <a:r>
              <a:rPr lang="cs-CZ" sz="2800" dirty="0" smtClean="0"/>
              <a:t> - </a:t>
            </a:r>
            <a:r>
              <a:rPr lang="cs-CZ" sz="2800" b="1" dirty="0" smtClean="0">
                <a:solidFill>
                  <a:srgbClr val="0070C0"/>
                </a:solidFill>
              </a:rPr>
              <a:t>hodnota jasu </a:t>
            </a:r>
            <a:r>
              <a:rPr lang="cs-CZ" sz="2800" dirty="0" smtClean="0"/>
              <a:t>(0-1), množství bílého světla. </a:t>
            </a:r>
          </a:p>
          <a:p>
            <a:pPr marL="457200" lvl="1" indent="0">
              <a:buNone/>
            </a:pPr>
            <a:r>
              <a:rPr lang="cs-CZ" sz="2400" dirty="0" smtClean="0"/>
              <a:t>Relativní světlost nebo tmavost barvy. Jas vyjadřuje kolik světla barva odráží, dalo by se také říct přidávání černé do základní barvy.</a:t>
            </a:r>
          </a:p>
          <a:p>
            <a:pPr>
              <a:buNone/>
            </a:pP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HSV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714488"/>
            <a:ext cx="4500584" cy="324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bdélník 2"/>
          <p:cNvSpPr/>
          <p:nvPr/>
        </p:nvSpPr>
        <p:spPr>
          <a:xfrm>
            <a:off x="1403648" y="5157192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dirty="0"/>
              <a:t>HSV je nesymetrický z hlediska jasu  (svislá osa). Zobrazení šestibokým jehlanem. Dominantní barvy (sytost 1) leží na plášti.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 HSV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Soubor:HSV cylind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428736"/>
            <a:ext cx="5929354" cy="4743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 předmětu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cs-CZ" dirty="0" smtClean="0"/>
              <a:t>Úvod do informačních systémů</a:t>
            </a:r>
          </a:p>
          <a:p>
            <a:pPr lvl="0"/>
            <a:r>
              <a:rPr lang="cs-CZ" dirty="0" smtClean="0"/>
              <a:t>Podnikové informační systémy – ERP, CRM, MES, HRM, ECM, EAM, SCM</a:t>
            </a:r>
          </a:p>
          <a:p>
            <a:pPr lvl="0"/>
            <a:r>
              <a:rPr lang="cs-CZ" dirty="0" smtClean="0"/>
              <a:t>Business Inteligence, datové sklady a možnosti prezentace informací</a:t>
            </a:r>
          </a:p>
          <a:p>
            <a:pPr lvl="0"/>
            <a:r>
              <a:rPr lang="cs-CZ" dirty="0" smtClean="0"/>
              <a:t>Řízení podnikové informatiky </a:t>
            </a:r>
          </a:p>
          <a:p>
            <a:pPr lvl="0"/>
            <a:r>
              <a:rPr lang="cs-CZ" dirty="0" smtClean="0"/>
              <a:t>Právní aspekty SW, licence</a:t>
            </a:r>
          </a:p>
          <a:p>
            <a:pPr lvl="0"/>
            <a:r>
              <a:rPr lang="cs-CZ" dirty="0" smtClean="0"/>
              <a:t>Bezpečnost v informatice, analýza rizik</a:t>
            </a:r>
          </a:p>
          <a:p>
            <a:pPr lvl="0"/>
            <a:r>
              <a:rPr lang="cs-CZ" dirty="0" smtClean="0"/>
              <a:t>Webové stránky – statické, dynamické, vztah mezi grafikou a funkcionalitou, náklady na tvorbu…</a:t>
            </a:r>
          </a:p>
          <a:p>
            <a:pPr lvl="0"/>
            <a:r>
              <a:rPr lang="cs-CZ" dirty="0" smtClean="0"/>
              <a:t>Řízení vývoje SW, metodiky, náklady na vývoj</a:t>
            </a:r>
          </a:p>
          <a:p>
            <a:pPr lvl="0"/>
            <a:r>
              <a:rPr lang="cs-CZ" b="1" dirty="0" smtClean="0">
                <a:solidFill>
                  <a:srgbClr val="FF0000"/>
                </a:solidFill>
              </a:rPr>
              <a:t>DTP, zpracování textů, základy grafiky a typografie</a:t>
            </a:r>
          </a:p>
          <a:p>
            <a:pPr lvl="0"/>
            <a:r>
              <a:rPr lang="cs-CZ" dirty="0" smtClean="0"/>
              <a:t>Internet – technologie a možnosti jejich využití</a:t>
            </a:r>
          </a:p>
          <a:p>
            <a:pPr lvl="0"/>
            <a:r>
              <a:rPr lang="cs-CZ" dirty="0" smtClean="0"/>
              <a:t>Identifikace – biometrie, RFID, NFC</a:t>
            </a:r>
          </a:p>
          <a:p>
            <a:pPr lvl="0"/>
            <a:r>
              <a:rPr lang="cs-CZ" dirty="0" smtClean="0"/>
              <a:t>Elektronický podpis, datové schránky, šifrování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barev pomocí HSV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6322" name="Picture 2" descr="Soubor:Triangulo HSV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143116"/>
            <a:ext cx="3305175" cy="330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 HLS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dirty="0" smtClean="0"/>
              <a:t>Snaží se eliminovat nedostatky modelu HSV (nesymetrii z hlediska jasu). </a:t>
            </a:r>
          </a:p>
          <a:p>
            <a:pPr>
              <a:buNone/>
            </a:pPr>
            <a:r>
              <a:rPr lang="cs-CZ" dirty="0" smtClean="0"/>
              <a:t>Skládá se z:</a:t>
            </a:r>
          </a:p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	</a:t>
            </a:r>
            <a:r>
              <a:rPr lang="cs-CZ" b="1" dirty="0" err="1" smtClean="0">
                <a:solidFill>
                  <a:srgbClr val="FF0000"/>
                </a:solidFill>
              </a:rPr>
              <a:t>H</a:t>
            </a:r>
            <a:r>
              <a:rPr lang="cs-CZ" dirty="0" err="1" smtClean="0">
                <a:solidFill>
                  <a:srgbClr val="FF0000"/>
                </a:solidFill>
              </a:rPr>
              <a:t>ue</a:t>
            </a:r>
            <a:r>
              <a:rPr lang="cs-CZ" dirty="0" smtClean="0"/>
              <a:t> – barevný tón (0-360</a:t>
            </a:r>
            <a:r>
              <a:rPr lang="cs-CZ" baseline="30000" dirty="0" smtClean="0"/>
              <a:t>o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	</a:t>
            </a:r>
            <a:r>
              <a:rPr lang="cs-CZ" b="1" dirty="0" err="1" smtClean="0">
                <a:solidFill>
                  <a:srgbClr val="FF0000"/>
                </a:solidFill>
              </a:rPr>
              <a:t>L</a:t>
            </a:r>
            <a:r>
              <a:rPr lang="cs-CZ" dirty="0" err="1" smtClean="0">
                <a:solidFill>
                  <a:srgbClr val="FF0000"/>
                </a:solidFill>
              </a:rPr>
              <a:t>ightness</a:t>
            </a:r>
            <a:r>
              <a:rPr lang="cs-CZ" dirty="0" smtClean="0"/>
              <a:t> – světlost  (0-1, %)	 	0-bílá, 1-černá</a:t>
            </a:r>
          </a:p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	</a:t>
            </a:r>
            <a:r>
              <a:rPr lang="cs-CZ" b="1" dirty="0" err="1" smtClean="0">
                <a:solidFill>
                  <a:srgbClr val="FF0000"/>
                </a:solidFill>
              </a:rPr>
              <a:t>S</a:t>
            </a:r>
            <a:r>
              <a:rPr lang="cs-CZ" dirty="0" err="1" smtClean="0">
                <a:solidFill>
                  <a:srgbClr val="FF0000"/>
                </a:solidFill>
              </a:rPr>
              <a:t>aturation</a:t>
            </a:r>
            <a:r>
              <a:rPr lang="cs-CZ" dirty="0" smtClean="0"/>
              <a:t> – sytost, jas  (0-1, %)	0=osa, 1=povrch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2600" dirty="0" smtClean="0"/>
              <a:t>	Zobrazení: dvojitý kužel</a:t>
            </a:r>
          </a:p>
          <a:p>
            <a:pPr>
              <a:buNone/>
            </a:pPr>
            <a:r>
              <a:rPr lang="cs-CZ" sz="2600" dirty="0" smtClean="0"/>
              <a:t>	Odpovídá skutečnosti – nejvíce barev vnímáme při průměrné světelnosti.</a:t>
            </a:r>
          </a:p>
          <a:p>
            <a:pPr>
              <a:buNone/>
            </a:pPr>
            <a:r>
              <a:rPr lang="cs-CZ" sz="2600" dirty="0" smtClean="0"/>
              <a:t>	</a:t>
            </a:r>
            <a:endParaRPr lang="cs-CZ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HLS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028670"/>
            <a:ext cx="3888432" cy="536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ovéPole 3"/>
          <p:cNvSpPr txBox="1"/>
          <p:nvPr/>
        </p:nvSpPr>
        <p:spPr>
          <a:xfrm>
            <a:off x="4572000" y="1714488"/>
            <a:ext cx="34290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Schopnost rozlišit barvy klesá při ztmavení i přesvětlení.</a:t>
            </a:r>
          </a:p>
          <a:p>
            <a:r>
              <a:rPr lang="cs-CZ" sz="2400" dirty="0" smtClean="0"/>
              <a:t>Nejčistší barvy leží na obvodu podstav kuželů.</a:t>
            </a:r>
          </a:p>
          <a:p>
            <a:endParaRPr lang="cs-CZ" sz="2400" dirty="0"/>
          </a:p>
          <a:p>
            <a:r>
              <a:rPr lang="cs-CZ" sz="2400" dirty="0"/>
              <a:t>S=1, l=0,5  -&gt; nejjasnější barvy</a:t>
            </a:r>
          </a:p>
          <a:p>
            <a:r>
              <a:rPr lang="cs-CZ" sz="2400" dirty="0" smtClean="0"/>
              <a:t> </a:t>
            </a:r>
            <a:endParaRPr lang="cs-CZ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HLS, HSV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Užití – definování barev přirozenými pojmy, vzorníky barev</a:t>
            </a:r>
          </a:p>
          <a:p>
            <a:r>
              <a:rPr lang="cs-CZ" dirty="0" smtClean="0"/>
              <a:t>Převod do RGB – algoritmus - převod není prosté zobrazení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Kombinování barev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HSV, HLV – barvy jsou na kružnici</a:t>
            </a:r>
          </a:p>
          <a:p>
            <a:r>
              <a:rPr lang="cs-CZ" dirty="0" smtClean="0"/>
              <a:t>Doplňkové barvy – na druhé straně kruhu</a:t>
            </a:r>
          </a:p>
          <a:p>
            <a:r>
              <a:rPr lang="cs-CZ" dirty="0" smtClean="0"/>
              <a:t>Analogická barva – H</a:t>
            </a:r>
            <a:r>
              <a:rPr lang="cs-CZ" baseline="-25000" dirty="0" smtClean="0"/>
              <a:t>2,3</a:t>
            </a:r>
            <a:r>
              <a:rPr lang="cs-CZ" dirty="0" smtClean="0"/>
              <a:t> = H</a:t>
            </a:r>
            <a:r>
              <a:rPr lang="cs-CZ" baseline="-25000" dirty="0" smtClean="0"/>
              <a:t>1</a:t>
            </a:r>
            <a:r>
              <a:rPr lang="cs-CZ" dirty="0" smtClean="0"/>
              <a:t> += n</a:t>
            </a:r>
          </a:p>
          <a:p>
            <a:r>
              <a:rPr lang="cs-CZ" dirty="0" smtClean="0"/>
              <a:t>Triáda:  n=120°</a:t>
            </a:r>
          </a:p>
          <a:p>
            <a:r>
              <a:rPr lang="cs-CZ" dirty="0" smtClean="0"/>
              <a:t>Černá, bílá, šedá + jedna barva</a:t>
            </a:r>
          </a:p>
          <a:p>
            <a:r>
              <a:rPr lang="cs-CZ" dirty="0" smtClean="0"/>
              <a:t>Dvě barvy – hlavní a doplňková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Nastavení barev pro web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paleton.com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https://color.adobe.com/cs/create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Modely YUV, YIQ, YC</a:t>
            </a:r>
            <a:r>
              <a:rPr lang="cs-CZ" baseline="-25000" dirty="0" smtClean="0"/>
              <a:t>B</a:t>
            </a:r>
            <a:r>
              <a:rPr lang="cs-CZ" dirty="0" smtClean="0"/>
              <a:t>C</a:t>
            </a:r>
            <a:r>
              <a:rPr lang="cs-CZ" baseline="-25000" dirty="0" smtClean="0"/>
              <a:t>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Užití: </a:t>
            </a:r>
            <a:r>
              <a:rPr lang="cs-CZ" b="1" dirty="0" smtClean="0">
                <a:solidFill>
                  <a:srgbClr val="0070C0"/>
                </a:solidFill>
              </a:rPr>
              <a:t>televizní a video obraz</a:t>
            </a:r>
          </a:p>
          <a:p>
            <a:r>
              <a:rPr lang="cs-CZ" dirty="0" smtClean="0"/>
              <a:t>PAL (YUV), NTSC (YIQ), SECAM (YC</a:t>
            </a:r>
            <a:r>
              <a:rPr lang="cs-CZ" baseline="-25000" dirty="0" smtClean="0"/>
              <a:t>B</a:t>
            </a:r>
            <a:r>
              <a:rPr lang="cs-CZ" dirty="0" smtClean="0"/>
              <a:t>C</a:t>
            </a:r>
            <a:r>
              <a:rPr lang="cs-CZ" baseline="-25000" dirty="0" smtClean="0"/>
              <a:t>R</a:t>
            </a:r>
            <a:r>
              <a:rPr lang="cs-CZ" dirty="0" smtClean="0"/>
              <a:t>)</a:t>
            </a:r>
          </a:p>
          <a:p>
            <a:r>
              <a:rPr lang="cs-CZ" dirty="0" smtClean="0"/>
              <a:t>Jasová (</a:t>
            </a:r>
            <a:r>
              <a:rPr lang="cs-CZ" dirty="0" err="1" smtClean="0"/>
              <a:t>luminační</a:t>
            </a:r>
            <a:r>
              <a:rPr lang="cs-CZ" dirty="0" smtClean="0"/>
              <a:t>) a dvě barevné složky (chrominance)</a:t>
            </a:r>
          </a:p>
          <a:p>
            <a:pPr>
              <a:buNone/>
            </a:pPr>
            <a:r>
              <a:rPr lang="cs-CZ" dirty="0"/>
              <a:t>Výpočet </a:t>
            </a:r>
            <a:r>
              <a:rPr lang="cs-CZ" dirty="0" smtClean="0"/>
              <a:t>celkového jasu </a:t>
            </a:r>
            <a:r>
              <a:rPr lang="cs-CZ" dirty="0"/>
              <a:t>( odstínu šedi): </a:t>
            </a:r>
            <a:endParaRPr lang="cs-CZ" dirty="0" smtClean="0"/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	Y </a:t>
            </a:r>
            <a:r>
              <a:rPr lang="cs-CZ" dirty="0"/>
              <a:t>= 0,299 . R + 0,587 . G + 0,114 . </a:t>
            </a:r>
            <a:r>
              <a:rPr lang="cs-CZ" dirty="0" smtClean="0"/>
              <a:t>B</a:t>
            </a:r>
          </a:p>
          <a:p>
            <a:pPr>
              <a:buNone/>
            </a:pPr>
            <a:r>
              <a:rPr lang="cs-CZ" dirty="0" smtClean="0"/>
              <a:t>Barevné složky:</a:t>
            </a:r>
          </a:p>
          <a:p>
            <a:pPr>
              <a:buNone/>
            </a:pPr>
            <a:r>
              <a:rPr lang="cs-CZ" dirty="0" smtClean="0"/>
              <a:t>		U </a:t>
            </a:r>
            <a:r>
              <a:rPr lang="cs-CZ" dirty="0"/>
              <a:t>= 0,493*(B-Y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 smtClean="0"/>
              <a:t>		V </a:t>
            </a:r>
            <a:r>
              <a:rPr lang="cs-CZ" dirty="0"/>
              <a:t>= 0,877*(R-Y)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Pixel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C00000"/>
                </a:solidFill>
              </a:rPr>
              <a:t>Pixel</a:t>
            </a:r>
            <a:r>
              <a:rPr lang="cs-CZ" dirty="0" smtClean="0"/>
              <a:t> = </a:t>
            </a:r>
            <a:r>
              <a:rPr lang="cs-CZ" dirty="0" err="1" smtClean="0"/>
              <a:t>picture</a:t>
            </a:r>
            <a:r>
              <a:rPr lang="cs-CZ" dirty="0" smtClean="0"/>
              <a:t> element</a:t>
            </a:r>
          </a:p>
          <a:p>
            <a:pPr>
              <a:buNone/>
            </a:pPr>
            <a:r>
              <a:rPr lang="cs-CZ" dirty="0" smtClean="0"/>
              <a:t>nejmenší jednotka bitmapové (rastrové) grafiky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Pojmy z počítačové grafiky:</a:t>
            </a:r>
            <a:endParaRPr lang="cs-CZ" dirty="0"/>
          </a:p>
          <a:p>
            <a:pPr lvl="1"/>
            <a:r>
              <a:rPr lang="cs-CZ" dirty="0" smtClean="0"/>
              <a:t>Barevná hloubka</a:t>
            </a:r>
          </a:p>
          <a:p>
            <a:pPr lvl="1"/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color</a:t>
            </a:r>
            <a:r>
              <a:rPr lang="cs-CZ" dirty="0" smtClean="0"/>
              <a:t> /</a:t>
            </a:r>
            <a:r>
              <a:rPr lang="cs-CZ" dirty="0" err="1" smtClean="0"/>
              <a:t>True</a:t>
            </a:r>
            <a:r>
              <a:rPr lang="cs-CZ" dirty="0" smtClean="0"/>
              <a:t> </a:t>
            </a:r>
            <a:r>
              <a:rPr lang="cs-CZ" dirty="0" err="1" smtClean="0"/>
              <a:t>color</a:t>
            </a:r>
            <a:endParaRPr lang="cs-CZ" dirty="0" smtClean="0"/>
          </a:p>
          <a:p>
            <a:pPr lvl="1"/>
            <a:r>
              <a:rPr lang="cs-CZ" dirty="0" smtClean="0"/>
              <a:t>Barevná paleta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03645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Barevná hloubka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Barevná hloubka - </a:t>
            </a:r>
            <a:r>
              <a:rPr lang="cs-CZ" dirty="0" err="1" smtClean="0"/>
              <a:t>Bits</a:t>
            </a:r>
            <a:r>
              <a:rPr lang="cs-CZ" dirty="0" smtClean="0"/>
              <a:t> per </a:t>
            </a:r>
            <a:r>
              <a:rPr lang="cs-CZ" dirty="0" err="1" smtClean="0"/>
              <a:t>pixels</a:t>
            </a:r>
            <a:endParaRPr lang="cs-CZ" dirty="0" smtClean="0"/>
          </a:p>
          <a:p>
            <a:pPr>
              <a:buNone/>
            </a:pPr>
            <a:r>
              <a:rPr lang="cs-CZ" b="1" dirty="0" smtClean="0"/>
              <a:t>	</a:t>
            </a:r>
            <a:r>
              <a:rPr lang="cs-CZ" dirty="0" smtClean="0"/>
              <a:t>Barevná hloubka je počet bitů použitých k popisu určité barvy nebo </a:t>
            </a:r>
            <a:r>
              <a:rPr lang="cs-CZ" dirty="0" err="1" smtClean="0"/>
              <a:t>pixelu</a:t>
            </a:r>
            <a:r>
              <a:rPr lang="cs-CZ" dirty="0" smtClean="0"/>
              <a:t> bitmapového obrázku.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/>
              <a:t>Počet možných barev = 2</a:t>
            </a:r>
            <a:r>
              <a:rPr lang="cs-CZ" b="1" baseline="30000" dirty="0" smtClean="0"/>
              <a:t>barevná hloubka</a:t>
            </a:r>
            <a:endParaRPr lang="cs-CZ" b="1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Počítačová grafika - osnova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Rastrová grafika</a:t>
            </a:r>
          </a:p>
          <a:p>
            <a:r>
              <a:rPr lang="cs-CZ" dirty="0" smtClean="0"/>
              <a:t>Barevné modely – RGB, CMY, HSV, HSL</a:t>
            </a:r>
          </a:p>
          <a:p>
            <a:r>
              <a:rPr lang="cs-CZ" dirty="0" smtClean="0"/>
              <a:t>Formáty rastrové grafiky (GIF, PNG, JPG, TIFF)</a:t>
            </a:r>
          </a:p>
          <a:p>
            <a:r>
              <a:rPr lang="cs-CZ" dirty="0" smtClean="0"/>
              <a:t>Vektorová grafika</a:t>
            </a:r>
          </a:p>
          <a:p>
            <a:r>
              <a:rPr lang="cs-CZ" dirty="0" smtClean="0"/>
              <a:t>Další pojmy z grafiky</a:t>
            </a:r>
          </a:p>
          <a:p>
            <a:r>
              <a:rPr lang="cs-CZ" dirty="0" smtClean="0"/>
              <a:t>3D grafika a virtuální realita</a:t>
            </a:r>
          </a:p>
          <a:p>
            <a:r>
              <a:rPr lang="cs-CZ" dirty="0" smtClean="0"/>
              <a:t>Úvod do typografie, fonty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cs-CZ" dirty="0" smtClean="0"/>
              <a:t>Barevná hloubka - ukázky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9810" name="Picture 2" descr="http://www.spsemoh.cz/vyuka/grafika/Img/kytka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003" y="928670"/>
            <a:ext cx="4058977" cy="5357850"/>
          </a:xfrm>
          <a:prstGeom prst="rect">
            <a:avLst/>
          </a:prstGeom>
          <a:noFill/>
        </p:spPr>
      </p:pic>
      <p:pic>
        <p:nvPicPr>
          <p:cNvPr id="119812" name="Picture 4" descr="http://www.spsemoh.cz/vyuka/grafika/Img/kytk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925794"/>
            <a:ext cx="4071966" cy="5374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High</a:t>
            </a:r>
            <a:r>
              <a:rPr lang="cs-CZ" dirty="0" smtClean="0"/>
              <a:t>/</a:t>
            </a:r>
            <a:r>
              <a:rPr lang="cs-CZ" dirty="0" err="1" smtClean="0"/>
              <a:t>True</a:t>
            </a:r>
            <a:r>
              <a:rPr lang="cs-CZ" dirty="0" smtClean="0"/>
              <a:t> </a:t>
            </a:r>
            <a:r>
              <a:rPr lang="cs-CZ" dirty="0" err="1" smtClean="0"/>
              <a:t>Color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err="1" smtClean="0"/>
              <a:t>High</a:t>
            </a:r>
            <a:r>
              <a:rPr lang="cs-CZ" b="1" dirty="0" smtClean="0"/>
              <a:t> </a:t>
            </a:r>
            <a:r>
              <a:rPr lang="cs-CZ" b="1" dirty="0" err="1" smtClean="0"/>
              <a:t>color</a:t>
            </a:r>
            <a:endParaRPr lang="cs-CZ" b="1" dirty="0" smtClean="0"/>
          </a:p>
          <a:p>
            <a:pPr lvl="1"/>
            <a:r>
              <a:rPr lang="cs-CZ" dirty="0" smtClean="0"/>
              <a:t>každý pixel je reprezentován </a:t>
            </a:r>
            <a:r>
              <a:rPr lang="cs-CZ" dirty="0" smtClean="0">
                <a:solidFill>
                  <a:srgbClr val="FF0000"/>
                </a:solidFill>
              </a:rPr>
              <a:t>třemi barvami </a:t>
            </a:r>
            <a:r>
              <a:rPr lang="cs-CZ" dirty="0" smtClean="0"/>
              <a:t>v modelu RGB</a:t>
            </a:r>
          </a:p>
          <a:p>
            <a:pPr lvl="1"/>
            <a:r>
              <a:rPr lang="cs-CZ" dirty="0" smtClean="0"/>
              <a:t>Každá barva se kóduje </a:t>
            </a:r>
            <a:r>
              <a:rPr lang="cs-CZ" b="1" dirty="0" smtClean="0"/>
              <a:t>16 bity </a:t>
            </a:r>
            <a:r>
              <a:rPr lang="cs-CZ" dirty="0" smtClean="0"/>
              <a:t>(R-5, G-6, B-5 bit ).</a:t>
            </a:r>
          </a:p>
          <a:p>
            <a:pPr lvl="1"/>
            <a:r>
              <a:rPr lang="cs-CZ" dirty="0" smtClean="0"/>
              <a:t>Celkový počet barev je 2</a:t>
            </a:r>
            <a:r>
              <a:rPr lang="cs-CZ" baseline="30000" dirty="0" smtClean="0"/>
              <a:t>16</a:t>
            </a:r>
            <a:r>
              <a:rPr lang="cs-CZ" dirty="0" smtClean="0"/>
              <a:t>, což je asi </a:t>
            </a:r>
            <a:r>
              <a:rPr lang="cs-CZ" b="1" dirty="0" smtClean="0"/>
              <a:t>65 tisíc barev</a:t>
            </a:r>
          </a:p>
          <a:p>
            <a:r>
              <a:rPr lang="cs-CZ" b="1" dirty="0" err="1" smtClean="0"/>
              <a:t>True</a:t>
            </a:r>
            <a:r>
              <a:rPr lang="cs-CZ" b="1" dirty="0" smtClean="0"/>
              <a:t> </a:t>
            </a:r>
            <a:r>
              <a:rPr lang="cs-CZ" b="1" dirty="0" err="1" smtClean="0"/>
              <a:t>color</a:t>
            </a:r>
            <a:r>
              <a:rPr lang="cs-CZ" b="1" dirty="0" smtClean="0"/>
              <a:t> </a:t>
            </a:r>
          </a:p>
          <a:p>
            <a:pPr lvl="1"/>
            <a:r>
              <a:rPr lang="cs-CZ" dirty="0" smtClean="0"/>
              <a:t>každý pixel je reprezentován třemi barvami v modelu RGB, </a:t>
            </a:r>
            <a:r>
              <a:rPr lang="cs-CZ" b="1" dirty="0" smtClean="0"/>
              <a:t>každá barva kódována 1 bytem</a:t>
            </a:r>
          </a:p>
          <a:p>
            <a:pPr lvl="1"/>
            <a:r>
              <a:rPr lang="cs-CZ" dirty="0" smtClean="0"/>
              <a:t>každá složka má tedy 256 odstínů, dohromady 2</a:t>
            </a:r>
            <a:r>
              <a:rPr lang="cs-CZ" baseline="30000" dirty="0" smtClean="0"/>
              <a:t>24 </a:t>
            </a:r>
            <a:r>
              <a:rPr lang="cs-CZ" dirty="0" smtClean="0"/>
              <a:t>kombinací (16,77 mil)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1322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Barevné palety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Paleta = tabulka barev – pole hodnot barev</a:t>
            </a:r>
          </a:p>
          <a:p>
            <a:r>
              <a:rPr lang="cs-CZ" dirty="0" err="1" smtClean="0"/>
              <a:t>Indexed</a:t>
            </a:r>
            <a:r>
              <a:rPr lang="cs-CZ" dirty="0" smtClean="0"/>
              <a:t> </a:t>
            </a:r>
            <a:r>
              <a:rPr lang="cs-CZ" dirty="0" err="1" smtClean="0"/>
              <a:t>color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Pixel: barva – ukazatel do tabulky barev</a:t>
            </a:r>
          </a:p>
          <a:p>
            <a:pPr lvl="1"/>
            <a:r>
              <a:rPr lang="cs-CZ" dirty="0" smtClean="0"/>
              <a:t>1B = 1 barva  </a:t>
            </a:r>
            <a:r>
              <a:rPr lang="cs-CZ" dirty="0"/>
              <a:t> </a:t>
            </a:r>
            <a:r>
              <a:rPr lang="cs-CZ" dirty="0" smtClean="0"/>
              <a:t>(3b-R, 3b-G 2b-B), tzn. 256 barev</a:t>
            </a:r>
          </a:p>
          <a:p>
            <a:r>
              <a:rPr lang="cs-CZ" dirty="0" err="1" smtClean="0"/>
              <a:t>Direct</a:t>
            </a:r>
            <a:r>
              <a:rPr lang="cs-CZ" dirty="0" smtClean="0"/>
              <a:t> </a:t>
            </a:r>
            <a:r>
              <a:rPr lang="cs-CZ" dirty="0" err="1" smtClean="0"/>
              <a:t>Color</a:t>
            </a:r>
            <a:endParaRPr lang="cs-CZ" dirty="0" smtClean="0"/>
          </a:p>
          <a:p>
            <a:pPr lvl="1"/>
            <a:r>
              <a:rPr lang="cs-CZ" dirty="0" smtClean="0"/>
              <a:t>Pixel prezentován třemi složkami, každá obsahuje odkaz do barevné palety</a:t>
            </a:r>
          </a:p>
        </p:txBody>
      </p:sp>
    </p:spTree>
    <p:extLst>
      <p:ext uri="{BB962C8B-B14F-4D97-AF65-F5344CB8AC3E}">
        <p14:creationId xmlns:p14="http://schemas.microsoft.com/office/powerpoint/2010/main" xmlns="" val="101672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Indexový mód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7237" y="2420144"/>
            <a:ext cx="76295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9146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Direct</a:t>
            </a:r>
            <a:r>
              <a:rPr lang="cs-CZ" dirty="0" smtClean="0"/>
              <a:t> </a:t>
            </a:r>
            <a:r>
              <a:rPr lang="cs-CZ" dirty="0" err="1" smtClean="0"/>
              <a:t>color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Direct</a:t>
            </a:r>
            <a:r>
              <a:rPr lang="cs-CZ" dirty="0" smtClean="0"/>
              <a:t> </a:t>
            </a:r>
            <a:r>
              <a:rPr lang="cs-CZ" dirty="0" err="1" smtClean="0"/>
              <a:t>color</a:t>
            </a:r>
            <a:r>
              <a:rPr lang="cs-CZ" dirty="0" smtClean="0"/>
              <a:t> – pixel = 3 hodnoty - odkazy do barevných palet pro každou složku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3200" dirty="0" smtClean="0"/>
              <a:t>Snadná změna barev, aniž by se měnily hodnoty </a:t>
            </a:r>
            <a:r>
              <a:rPr lang="cs-CZ" sz="3200" dirty="0" err="1" smtClean="0"/>
              <a:t>pixelu</a:t>
            </a:r>
            <a:r>
              <a:rPr lang="cs-CZ" sz="3200" dirty="0" smtClean="0"/>
              <a:t> (např. gama korekce)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97817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DIRECT COLOR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5800" y="2372519"/>
            <a:ext cx="77724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6457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DPI</a:t>
            </a:r>
            <a:r>
              <a:rPr lang="cs-CZ" b="1" dirty="0" smtClean="0"/>
              <a:t> –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rgbClr val="0070C0"/>
                </a:solidFill>
              </a:rPr>
              <a:t>Dots</a:t>
            </a:r>
            <a:r>
              <a:rPr lang="cs-CZ" dirty="0" smtClean="0">
                <a:solidFill>
                  <a:srgbClr val="0070C0"/>
                </a:solidFill>
              </a:rPr>
              <a:t> Per </a:t>
            </a:r>
            <a:r>
              <a:rPr lang="cs-CZ" dirty="0" err="1" smtClean="0">
                <a:solidFill>
                  <a:srgbClr val="0070C0"/>
                </a:solidFill>
              </a:rPr>
              <a:t>Inch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/>
              <a:t>–</a:t>
            </a:r>
            <a:r>
              <a:rPr lang="cs-CZ" dirty="0" smtClean="0"/>
              <a:t> jednotka rozlišení, kvality zobrazení (monitor, tiskárna). Udává, kolik se zobrazí bodů na jeden palec</a:t>
            </a:r>
          </a:p>
          <a:p>
            <a:r>
              <a:rPr lang="cs-CZ" b="1" dirty="0" err="1" smtClean="0">
                <a:solidFill>
                  <a:srgbClr val="FF0000"/>
                </a:solidFill>
              </a:rPr>
              <a:t>inch</a:t>
            </a:r>
            <a:r>
              <a:rPr lang="cs-CZ" b="1" dirty="0" smtClean="0"/>
              <a:t> –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0070C0"/>
                </a:solidFill>
              </a:rPr>
              <a:t>palec</a:t>
            </a:r>
            <a:r>
              <a:rPr lang="cs-CZ" dirty="0" smtClean="0"/>
              <a:t> = 2,54 cm</a:t>
            </a:r>
          </a:p>
          <a:p>
            <a:r>
              <a:rPr lang="cs-CZ" b="1" dirty="0" err="1" smtClean="0">
                <a:solidFill>
                  <a:srgbClr val="FF0000"/>
                </a:solidFill>
              </a:rPr>
              <a:t>gamut</a:t>
            </a:r>
            <a:r>
              <a:rPr lang="cs-CZ" b="1" dirty="0" smtClean="0"/>
              <a:t> –</a:t>
            </a:r>
            <a:r>
              <a:rPr lang="cs-CZ" dirty="0" smtClean="0"/>
              <a:t> barevný prostor, který umí zobrazit dané zobrazovací zařízení (monitor, tiskárna). </a:t>
            </a:r>
            <a:r>
              <a:rPr lang="cs-CZ" sz="2000" dirty="0" smtClean="0"/>
              <a:t>Například čistá červená, která je obsažená v barevném modelu RGB, je mimo </a:t>
            </a:r>
            <a:r>
              <a:rPr lang="cs-CZ" sz="2000" dirty="0" err="1" smtClean="0"/>
              <a:t>gamut</a:t>
            </a:r>
            <a:r>
              <a:rPr lang="cs-CZ" sz="2000" dirty="0" smtClean="0"/>
              <a:t> v barevném modelu CMYK.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Gamut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nikhilnaik.com/wp-content/uploads/2010/07/gamut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643050"/>
            <a:ext cx="4214842" cy="4495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Monochromatické zobrazení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Atribut šedého odstínu – </a:t>
            </a:r>
            <a:r>
              <a:rPr lang="cs-CZ" b="1" dirty="0" smtClean="0"/>
              <a:t>intenzita</a:t>
            </a:r>
            <a:r>
              <a:rPr lang="cs-CZ" dirty="0" smtClean="0"/>
              <a:t> a </a:t>
            </a:r>
            <a:r>
              <a:rPr lang="cs-CZ" b="1" dirty="0" smtClean="0"/>
              <a:t>jas</a:t>
            </a:r>
          </a:p>
          <a:p>
            <a:r>
              <a:rPr lang="cs-CZ" dirty="0" smtClean="0"/>
              <a:t>Lidské oko z určité vzdálenosti nerozliší černé a bílé body, ale vnímá jako odstín šedé:</a:t>
            </a:r>
          </a:p>
          <a:p>
            <a:pPr marL="457200" lvl="1" indent="0">
              <a:buNone/>
            </a:pPr>
            <a:r>
              <a:rPr lang="cs-CZ" dirty="0" smtClean="0"/>
              <a:t>Standardní obrázek: </a:t>
            </a:r>
          </a:p>
          <a:p>
            <a:pPr lvl="2"/>
            <a:r>
              <a:rPr lang="cs-CZ" dirty="0" smtClean="0"/>
              <a:t>velikosti 512 × 512 pixelů</a:t>
            </a:r>
          </a:p>
          <a:p>
            <a:pPr lvl="2"/>
            <a:r>
              <a:rPr lang="cs-CZ" dirty="0" smtClean="0"/>
              <a:t>128 stupni šedi </a:t>
            </a:r>
          </a:p>
          <a:p>
            <a:pPr lvl="2"/>
            <a:r>
              <a:rPr lang="cs-CZ" dirty="0" smtClean="0"/>
              <a:t>zobrazovaný na plochu 5 × 5 cm </a:t>
            </a:r>
          </a:p>
          <a:p>
            <a:pPr lvl="2"/>
            <a:r>
              <a:rPr lang="cs-CZ" dirty="0" smtClean="0"/>
              <a:t>pozorovaný ze vzdálenosti 25 cm </a:t>
            </a:r>
          </a:p>
          <a:p>
            <a:pPr lvl="1">
              <a:buNone/>
            </a:pPr>
            <a:r>
              <a:rPr lang="cs-CZ" sz="3200" dirty="0" smtClean="0"/>
              <a:t>se jeví jako </a:t>
            </a:r>
            <a:r>
              <a:rPr lang="cs-CZ" sz="3200" b="1" dirty="0" smtClean="0"/>
              <a:t>spojitý</a:t>
            </a:r>
            <a:r>
              <a:rPr lang="cs-CZ" sz="3200" dirty="0" smtClean="0"/>
              <a:t>.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Půltónování</a:t>
            </a:r>
            <a:r>
              <a:rPr lang="cs-CZ" dirty="0" smtClean="0"/>
              <a:t> a rozptylování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Odstíny šedi:</a:t>
            </a:r>
          </a:p>
          <a:p>
            <a:pPr lvl="1"/>
            <a:r>
              <a:rPr lang="cs-CZ" b="1" dirty="0" err="1" smtClean="0">
                <a:solidFill>
                  <a:srgbClr val="00B050"/>
                </a:solidFill>
              </a:rPr>
              <a:t>Půltónování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halftonning</a:t>
            </a:r>
            <a:r>
              <a:rPr lang="cs-CZ" dirty="0" smtClean="0"/>
              <a:t>) – pixel původního obrazu převeden na matici bodů (dochází k zvětšení rozlišení obrazu)</a:t>
            </a:r>
          </a:p>
          <a:p>
            <a:pPr lvl="1"/>
            <a:r>
              <a:rPr lang="cs-CZ" b="1" dirty="0" smtClean="0">
                <a:solidFill>
                  <a:srgbClr val="00B050"/>
                </a:solidFill>
              </a:rPr>
              <a:t>Rozptylování</a:t>
            </a:r>
            <a:r>
              <a:rPr lang="cs-CZ" dirty="0" smtClean="0"/>
              <a:t> (</a:t>
            </a:r>
            <a:r>
              <a:rPr lang="cs-CZ" dirty="0" err="1" smtClean="0"/>
              <a:t>dithering</a:t>
            </a:r>
            <a:r>
              <a:rPr lang="cs-CZ" dirty="0" smtClean="0"/>
              <a:t>) – nutné zobrazovat 1:1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Barva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Funkce povrchu materiálu a dopadeného světla</a:t>
            </a:r>
          </a:p>
          <a:p>
            <a:r>
              <a:rPr lang="cs-CZ" dirty="0" smtClean="0"/>
              <a:t>Vlnová délka odraženého světla</a:t>
            </a:r>
          </a:p>
          <a:p>
            <a:r>
              <a:rPr lang="cs-CZ" dirty="0" smtClean="0"/>
              <a:t>„teplota“ světla – „studené zářivky“</a:t>
            </a:r>
          </a:p>
          <a:p>
            <a:r>
              <a:rPr lang="cs-CZ" dirty="0" smtClean="0"/>
              <a:t>Asie – kulturní vliv – jiné vnímání barev</a:t>
            </a: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Půltónování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62430" y="1600200"/>
            <a:ext cx="78191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Dithering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7762" name="Picture 2" descr="[krajina bez ditheringu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857344"/>
            <a:ext cx="2786082" cy="3714776"/>
          </a:xfrm>
          <a:prstGeom prst="rect">
            <a:avLst/>
          </a:prstGeom>
          <a:noFill/>
        </p:spPr>
      </p:pic>
      <p:pic>
        <p:nvPicPr>
          <p:cNvPr id="117764" name="Picture 4" descr="[krajina s ditheringem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857364"/>
            <a:ext cx="2732504" cy="3643338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000100" y="5661248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b</a:t>
            </a:r>
            <a:r>
              <a:rPr lang="cs-CZ" sz="2400" dirty="0" smtClean="0"/>
              <a:t>ez </a:t>
            </a:r>
            <a:r>
              <a:rPr lang="cs-CZ" sz="2400" dirty="0" err="1" smtClean="0"/>
              <a:t>ditheringu</a:t>
            </a:r>
            <a:endParaRPr lang="cs-CZ" sz="2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Rastrová grafika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Rastrová grafika je tedy digitální podoba analogového obrazu s nekonečným počtem barev</a:t>
            </a:r>
          </a:p>
          <a:p>
            <a:r>
              <a:rPr lang="cs-CZ" dirty="0" smtClean="0"/>
              <a:t>Proces přechodu od analogového obrazu k digitálnímu probíhá ve dvou krocích</a:t>
            </a:r>
          </a:p>
          <a:p>
            <a:pPr lvl="1"/>
            <a:r>
              <a:rPr lang="cs-CZ" dirty="0" smtClean="0"/>
              <a:t>Kvantování</a:t>
            </a:r>
          </a:p>
          <a:p>
            <a:pPr lvl="1"/>
            <a:r>
              <a:rPr lang="cs-CZ" dirty="0" smtClean="0"/>
              <a:t>Vzorkování</a:t>
            </a:r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Kvantování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Obrazová funkce rozdělí obraz na intervaly, jimž je přidělená jediná (zástupná) hodnota</a:t>
            </a:r>
          </a:p>
          <a:p>
            <a:r>
              <a:rPr lang="cs-CZ" dirty="0" smtClean="0"/>
              <a:t>Hodnota kvantovaného signálu se mění skokem</a:t>
            </a:r>
          </a:p>
          <a:p>
            <a:r>
              <a:rPr lang="cs-CZ" dirty="0" smtClean="0"/>
              <a:t>Dochází tedy k určité ztrátě informace</a:t>
            </a:r>
          </a:p>
          <a:p>
            <a:r>
              <a:rPr lang="cs-CZ" dirty="0" err="1" smtClean="0"/>
              <a:t>Kvantizační</a:t>
            </a:r>
            <a:r>
              <a:rPr lang="cs-CZ" dirty="0" smtClean="0"/>
              <a:t> chyba (šum)  - plochy s náhlou změnou barev. </a:t>
            </a:r>
          </a:p>
          <a:p>
            <a:r>
              <a:rPr lang="cs-CZ" dirty="0" smtClean="0"/>
              <a:t>Příklad šumu – digitální fotografie oblohy – místo jemných přechodů </a:t>
            </a:r>
            <a:r>
              <a:rPr lang="cs-CZ" dirty="0" err="1" smtClean="0"/>
              <a:t>skokovité</a:t>
            </a:r>
            <a:r>
              <a:rPr lang="cs-CZ" dirty="0" smtClean="0"/>
              <a:t> přechody</a:t>
            </a:r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Kvantovaný a vzorkovaný signál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4690" name="Picture 2" descr="Soubor:Quantized.signal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1571612"/>
            <a:ext cx="4357718" cy="2675792"/>
          </a:xfrm>
          <a:prstGeom prst="rect">
            <a:avLst/>
          </a:prstGeom>
          <a:noFill/>
        </p:spPr>
      </p:pic>
      <p:pic>
        <p:nvPicPr>
          <p:cNvPr id="114692" name="Picture 4" descr="Soubor:Sampled.signal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1500174"/>
            <a:ext cx="4685683" cy="2643206"/>
          </a:xfrm>
          <a:prstGeom prst="rect">
            <a:avLst/>
          </a:prstGeom>
          <a:noFill/>
        </p:spPr>
      </p:pic>
      <p:pic>
        <p:nvPicPr>
          <p:cNvPr id="114694" name="Picture 6" descr="Soubor:Digital.signal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3786190"/>
            <a:ext cx="5524500" cy="3333750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1000100" y="142873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Kvantovaný: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500694" y="142873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Vzorkovaný: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Vzorkování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Vzorkování (</a:t>
            </a:r>
            <a:r>
              <a:rPr lang="cs-CZ" b="1" dirty="0" err="1" smtClean="0">
                <a:solidFill>
                  <a:srgbClr val="0070C0"/>
                </a:solidFill>
              </a:rPr>
              <a:t>sampling</a:t>
            </a:r>
            <a:r>
              <a:rPr lang="cs-CZ" b="1" dirty="0" smtClean="0">
                <a:solidFill>
                  <a:srgbClr val="0070C0"/>
                </a:solidFill>
              </a:rPr>
              <a:t>) </a:t>
            </a:r>
            <a:r>
              <a:rPr lang="cs-CZ" dirty="0" smtClean="0"/>
              <a:t>je zaznamenávání hodnot (vzorků) v předem daných intervalech</a:t>
            </a:r>
          </a:p>
          <a:p>
            <a:endParaRPr lang="cs-CZ" b="1" dirty="0" smtClean="0"/>
          </a:p>
          <a:p>
            <a:r>
              <a:rPr lang="cs-CZ" b="1" dirty="0" smtClean="0"/>
              <a:t>Vzorkovací frekvence </a:t>
            </a:r>
            <a:r>
              <a:rPr lang="cs-CZ" dirty="0" smtClean="0"/>
              <a:t>– počet vzorků za jednotku času </a:t>
            </a:r>
          </a:p>
          <a:p>
            <a:pPr lvl="1"/>
            <a:r>
              <a:rPr lang="cs-CZ" dirty="0" smtClean="0"/>
              <a:t>Hz, např. při snímání videokamerou</a:t>
            </a:r>
          </a:p>
          <a:p>
            <a:pPr lvl="1"/>
            <a:r>
              <a:rPr lang="cs-CZ" dirty="0" smtClean="0"/>
              <a:t>jednotka vzdálenosti (dpi)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Kvantování x vzorkování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800" dirty="0" smtClean="0"/>
              <a:t>Pokud bychom měli nedostatek datového prostoru, a chtěli bychom ho ušetřit, ale přitom nepřijít o dobře vypadající fotografie, potom:</a:t>
            </a:r>
          </a:p>
          <a:p>
            <a:r>
              <a:rPr lang="cs-CZ" sz="2800" dirty="0" smtClean="0"/>
              <a:t>obrázek s </a:t>
            </a:r>
            <a:r>
              <a:rPr lang="cs-CZ" sz="2800" b="1" dirty="0" smtClean="0"/>
              <a:t>věrnými detaily </a:t>
            </a:r>
            <a:r>
              <a:rPr lang="cs-CZ" sz="2800" dirty="0" smtClean="0"/>
              <a:t>– potřeba jemného vzorkování, stačí nám jen „hrubé“ kvantování</a:t>
            </a:r>
          </a:p>
          <a:p>
            <a:r>
              <a:rPr lang="cs-CZ" sz="2800" dirty="0" smtClean="0"/>
              <a:t>obrázek s </a:t>
            </a:r>
            <a:r>
              <a:rPr lang="cs-CZ" sz="2800" b="1" dirty="0" smtClean="0"/>
              <a:t>věrnými barvami </a:t>
            </a:r>
            <a:r>
              <a:rPr lang="cs-CZ" sz="2800" dirty="0" smtClean="0"/>
              <a:t>– potřeba jemného kvantovaní, stačí nám „hrubé“ vzorkován</a:t>
            </a:r>
            <a:r>
              <a:rPr lang="cs-CZ" dirty="0" smtClean="0"/>
              <a:t>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 při digitalizaci obrazu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Nežádoucí </a:t>
            </a:r>
            <a:r>
              <a:rPr lang="cs-CZ" dirty="0" smtClean="0">
                <a:solidFill>
                  <a:srgbClr val="0070C0"/>
                </a:solidFill>
              </a:rPr>
              <a:t>vysoké frekvence </a:t>
            </a:r>
            <a:r>
              <a:rPr lang="cs-CZ" dirty="0" smtClean="0"/>
              <a:t>– šum</a:t>
            </a:r>
          </a:p>
          <a:p>
            <a:r>
              <a:rPr lang="cs-CZ" dirty="0" smtClean="0"/>
              <a:t>Nežádoucí </a:t>
            </a:r>
            <a:r>
              <a:rPr lang="cs-CZ" dirty="0" smtClean="0">
                <a:solidFill>
                  <a:srgbClr val="0070C0"/>
                </a:solidFill>
              </a:rPr>
              <a:t>nízké frekvence </a:t>
            </a:r>
            <a:r>
              <a:rPr lang="cs-CZ" dirty="0" smtClean="0"/>
              <a:t>- alias</a:t>
            </a:r>
            <a:endParaRPr lang="cs-CZ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Aliasing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Vzniká při rekonstrukci signálu – nová, nízkofrekvenční informace, která v původním signálu nebyla</a:t>
            </a:r>
          </a:p>
          <a:p>
            <a:r>
              <a:rPr lang="cs-CZ" dirty="0" smtClean="0"/>
              <a:t>Příklad – obrazovka snímaná kamerou – obraz „bliká“, protože kamera snímá obraz v diskrétních okamžicích a obrazovka má svou frekvenci promítání snímků – dochází k interferenci frekvencí a následnému </a:t>
            </a:r>
            <a:r>
              <a:rPr lang="cs-CZ" dirty="0" err="1" smtClean="0"/>
              <a:t>aliasu</a:t>
            </a:r>
            <a:r>
              <a:rPr lang="cs-CZ" dirty="0" smtClean="0"/>
              <a:t> (časový neboli </a:t>
            </a:r>
            <a:r>
              <a:rPr lang="cs-CZ" dirty="0" err="1" smtClean="0"/>
              <a:t>temporal</a:t>
            </a:r>
            <a:r>
              <a:rPr lang="cs-CZ" dirty="0" smtClean="0"/>
              <a:t> alias)</a:t>
            </a:r>
          </a:p>
          <a:p>
            <a:r>
              <a:rPr lang="cs-CZ" dirty="0" smtClean="0"/>
              <a:t>U obrazu je projevem </a:t>
            </a:r>
            <a:r>
              <a:rPr lang="cs-CZ" dirty="0" err="1" smtClean="0"/>
              <a:t>aliasu</a:t>
            </a:r>
            <a:r>
              <a:rPr lang="cs-CZ" dirty="0" smtClean="0"/>
              <a:t> „</a:t>
            </a:r>
            <a:r>
              <a:rPr lang="cs-CZ" dirty="0" err="1" smtClean="0"/>
              <a:t>zubatice</a:t>
            </a:r>
            <a:r>
              <a:rPr lang="cs-CZ" dirty="0" smtClean="0"/>
              <a:t>“ (</a:t>
            </a:r>
            <a:r>
              <a:rPr lang="cs-CZ" dirty="0" err="1" smtClean="0"/>
              <a:t>jaggies</a:t>
            </a:r>
            <a:r>
              <a:rPr lang="cs-CZ" dirty="0" smtClean="0"/>
              <a:t>) u šikmých čar</a:t>
            </a:r>
            <a:endParaRPr lang="cs-CZ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</a:t>
            </a:r>
            <a:r>
              <a:rPr lang="cs-CZ" dirty="0" err="1" smtClean="0"/>
              <a:t>aliasu</a:t>
            </a:r>
            <a:endParaRPr lang="cs-CZ" dirty="0"/>
          </a:p>
        </p:txBody>
      </p:sp>
      <p:pic>
        <p:nvPicPr>
          <p:cNvPr id="8" name="Zástupný symbol pro obsah 7" descr="Alias-ukaz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43116"/>
            <a:ext cx="9349958" cy="336598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Barevný kruh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1858" name="Picture 2" descr="http://profis-studio.cz/userfiles/images/barevn%C3%BD%20kruh(680x400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6477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676225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Odstranění </a:t>
            </a:r>
            <a:r>
              <a:rPr lang="cs-CZ" dirty="0" err="1" smtClean="0"/>
              <a:t>aliasu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Odstranění informací, které nelze vzorkovat (např. příliš vysoké frekvence) -&gt; filtr - např. Fourierova transformace</a:t>
            </a:r>
          </a:p>
          <a:p>
            <a:r>
              <a:rPr lang="cs-CZ" dirty="0" smtClean="0"/>
              <a:t>Zvýšení hustoty vzorkování (částečné potlačení </a:t>
            </a:r>
            <a:r>
              <a:rPr lang="cs-CZ" dirty="0" err="1" smtClean="0"/>
              <a:t>aliasu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Bitmapová a vektorová grafika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None/>
            </a:pPr>
            <a:r>
              <a:rPr lang="cs-CZ" b="1" dirty="0" smtClean="0">
                <a:solidFill>
                  <a:srgbClr val="C00000"/>
                </a:solidFill>
              </a:rPr>
              <a:t>Bitmapová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C00000"/>
                </a:solidFill>
              </a:rPr>
              <a:t>(rastrová) </a:t>
            </a:r>
            <a:r>
              <a:rPr lang="cs-CZ" dirty="0" smtClean="0"/>
              <a:t>- skládá se z pixelů, kde každý pixel nese informaci o barvě</a:t>
            </a:r>
          </a:p>
          <a:p>
            <a:pPr marL="514350" indent="-514350">
              <a:buAutoNum type="arabicPeriod"/>
            </a:pPr>
            <a:endParaRPr lang="cs-CZ" dirty="0" smtClean="0"/>
          </a:p>
          <a:p>
            <a:pPr marL="514350" indent="-514350">
              <a:buNone/>
            </a:pPr>
            <a:r>
              <a:rPr lang="cs-CZ" b="1" dirty="0" smtClean="0">
                <a:solidFill>
                  <a:srgbClr val="C00000"/>
                </a:solidFill>
              </a:rPr>
              <a:t>Vektorová</a:t>
            </a:r>
            <a:r>
              <a:rPr lang="cs-CZ" b="1" dirty="0" smtClean="0"/>
              <a:t> </a:t>
            </a:r>
            <a:r>
              <a:rPr lang="cs-CZ" dirty="0" smtClean="0"/>
              <a:t>- skládá se z bodů, přímek a křivek, které spolu tvoří objekty. Objekty jsou definovány matematickými rovnicemi</a:t>
            </a:r>
          </a:p>
          <a:p>
            <a:pPr marL="514350" indent="-514350">
              <a:buAutoNum type="arabicPeriod"/>
            </a:pPr>
            <a:endParaRPr lang="cs-CZ" dirty="0" smtClean="0"/>
          </a:p>
          <a:p>
            <a:pPr marL="514350" indent="-514350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Jaké jsou výhody a nevýhody </a:t>
            </a:r>
          </a:p>
          <a:p>
            <a:pPr marL="0" indent="0" algn="ctr">
              <a:buNone/>
            </a:pPr>
            <a:r>
              <a:rPr lang="cs-CZ" dirty="0" smtClean="0"/>
              <a:t>rastrové grafiky?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317279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Bitmapová grafika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cs-CZ" dirty="0" smtClean="0"/>
              <a:t>Jaké jsou nevýhody bitmapové grafiky?</a:t>
            </a:r>
          </a:p>
          <a:p>
            <a:pPr marL="514350" indent="-514350">
              <a:buNone/>
            </a:pPr>
            <a:r>
              <a:rPr lang="cs-CZ" dirty="0" smtClean="0"/>
              <a:t>	</a:t>
            </a:r>
            <a:r>
              <a:rPr lang="cs-CZ" sz="2600" dirty="0" smtClean="0"/>
              <a:t>- </a:t>
            </a:r>
            <a:r>
              <a:rPr lang="cs-CZ" sz="2400" dirty="0" smtClean="0"/>
              <a:t>změna velikosti vede ke snížení kvality</a:t>
            </a:r>
          </a:p>
          <a:p>
            <a:pPr marL="514350" indent="-514350">
              <a:buNone/>
            </a:pPr>
            <a:r>
              <a:rPr lang="cs-CZ" sz="2400" dirty="0" smtClean="0"/>
              <a:t>	- nároky na zdroje</a:t>
            </a:r>
          </a:p>
          <a:p>
            <a:pPr marL="514350" indent="-514350">
              <a:buNone/>
            </a:pPr>
            <a:r>
              <a:rPr lang="cs-CZ" sz="2400" dirty="0" smtClean="0"/>
              <a:t>	- při zvětšení patrný rastr</a:t>
            </a:r>
          </a:p>
          <a:p>
            <a:pPr marL="514350" indent="-514350">
              <a:buNone/>
            </a:pPr>
            <a:r>
              <a:rPr lang="cs-CZ" sz="2400" dirty="0" smtClean="0"/>
              <a:t>	- </a:t>
            </a:r>
            <a:r>
              <a:rPr lang="cs-CZ" sz="2400" dirty="0" err="1" smtClean="0"/>
              <a:t>moiré</a:t>
            </a:r>
            <a:endParaRPr lang="cs-CZ" sz="2400" dirty="0" smtClean="0"/>
          </a:p>
          <a:p>
            <a:pPr marL="514350" indent="-514350">
              <a:buNone/>
            </a:pPr>
            <a:endParaRPr lang="cs-CZ" sz="2400" dirty="0" smtClean="0"/>
          </a:p>
          <a:p>
            <a:pPr marL="514350" indent="-514350">
              <a:buNone/>
            </a:pPr>
            <a:r>
              <a:rPr lang="cs-CZ" dirty="0" smtClean="0"/>
              <a:t>Jaké jsou výhody?</a:t>
            </a:r>
          </a:p>
          <a:p>
            <a:pPr marL="514350" indent="-514350">
              <a:buNone/>
            </a:pPr>
            <a:r>
              <a:rPr lang="cs-CZ" dirty="0" smtClean="0"/>
              <a:t>	- </a:t>
            </a:r>
            <a:r>
              <a:rPr lang="cs-CZ" sz="2400" dirty="0" smtClean="0"/>
              <a:t>snadné pořízení</a:t>
            </a:r>
          </a:p>
          <a:p>
            <a:pPr marL="514350" indent="-514350">
              <a:buNone/>
            </a:pPr>
            <a:endParaRPr lang="cs-CZ" dirty="0" smtClean="0"/>
          </a:p>
          <a:p>
            <a:pPr marL="514350" indent="-514350">
              <a:buNone/>
            </a:pPr>
            <a:r>
              <a:rPr lang="cs-CZ" sz="4100" dirty="0" smtClean="0"/>
              <a:t>Formáty – komprese</a:t>
            </a:r>
          </a:p>
          <a:p>
            <a:pPr marL="1314450" lvl="2" indent="-514350"/>
            <a:r>
              <a:rPr lang="cs-CZ" sz="3400" dirty="0" smtClean="0"/>
              <a:t>ztrátová</a:t>
            </a:r>
          </a:p>
          <a:p>
            <a:pPr marL="1314450" lvl="2" indent="-514350"/>
            <a:r>
              <a:rPr lang="cs-CZ" sz="3400" dirty="0" smtClean="0"/>
              <a:t>bezztrátová</a:t>
            </a:r>
          </a:p>
          <a:p>
            <a:pPr marL="514350" indent="-514350">
              <a:buNone/>
            </a:pPr>
            <a:r>
              <a:rPr lang="cs-CZ" dirty="0" smtClean="0"/>
              <a:t>	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Moiré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err="1" smtClean="0"/>
              <a:t>moiré</a:t>
            </a:r>
            <a:r>
              <a:rPr lang="cs-CZ" b="1" dirty="0" smtClean="0"/>
              <a:t> efekt </a:t>
            </a:r>
            <a:r>
              <a:rPr lang="cs-CZ" dirty="0" smtClean="0"/>
              <a:t>– rušivý efekt díky interferenci dvou pravidelných a málo odlišných rastrů</a:t>
            </a:r>
          </a:p>
          <a:p>
            <a:pPr>
              <a:buNone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Scannery</a:t>
            </a:r>
          </a:p>
          <a:p>
            <a:pPr>
              <a:buFontTx/>
              <a:buChar char="-"/>
            </a:pPr>
            <a:r>
              <a:rPr lang="cs-CZ" dirty="0" smtClean="0"/>
              <a:t>Fotky ve </a:t>
            </a:r>
            <a:r>
              <a:rPr lang="cs-CZ" dirty="0" err="1" smtClean="0"/>
              <a:t>fotolabu</a:t>
            </a:r>
            <a:r>
              <a:rPr lang="cs-CZ" dirty="0" smtClean="0"/>
              <a:t> (často u oranžové)</a:t>
            </a:r>
          </a:p>
          <a:p>
            <a:pPr>
              <a:buFontTx/>
              <a:buChar char="-"/>
            </a:pPr>
            <a:r>
              <a:rPr lang="cs-CZ" dirty="0" smtClean="0"/>
              <a:t>CMY u ofsetu (barvy v jiném úhlu natočení)</a:t>
            </a:r>
          </a:p>
          <a:p>
            <a:pPr>
              <a:buFontTx/>
              <a:buChar char="-"/>
            </a:pPr>
            <a:r>
              <a:rPr lang="cs-CZ" dirty="0" smtClean="0"/>
              <a:t>TV – oblečení s jemným vzorkem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Moiré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8546" name="Picture 2" descr="http://herakles.zcu.cz/education/apg_2002_2003/hradek/html/Aliasing_html_49f9d05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85926"/>
            <a:ext cx="4107683" cy="3286148"/>
          </a:xfrm>
          <a:prstGeom prst="rect">
            <a:avLst/>
          </a:prstGeom>
          <a:noFill/>
        </p:spPr>
      </p:pic>
      <p:pic>
        <p:nvPicPr>
          <p:cNvPr id="108548" name="Picture 4" descr="ukázka rast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6" y="2214554"/>
            <a:ext cx="2571768" cy="214314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500694" y="178592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Při tisku:</a:t>
            </a:r>
            <a:endParaRPr lang="cs-CZ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je tolik formátů?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Historické důvody – technický vývoj</a:t>
            </a:r>
          </a:p>
          <a:p>
            <a:r>
              <a:rPr lang="cs-CZ" dirty="0" smtClean="0"/>
              <a:t>Vazba na konkrétní program (podle určení specializované formáty – např. PCX navržen pro úschovu kreseb a skic)</a:t>
            </a:r>
          </a:p>
          <a:p>
            <a:r>
              <a:rPr lang="cs-CZ" dirty="0" smtClean="0"/>
              <a:t>Technické důvody – formáty berou ohled na technické možnosti scannerů apod.</a:t>
            </a:r>
          </a:p>
          <a:p>
            <a:r>
              <a:rPr lang="cs-CZ" dirty="0" smtClean="0"/>
              <a:t>Metody komprese</a:t>
            </a:r>
            <a:endParaRPr lang="cs-CZ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Bitmapové formáty SOUBORŮ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BMP</a:t>
            </a:r>
          </a:p>
          <a:p>
            <a:r>
              <a:rPr lang="cs-CZ" dirty="0" smtClean="0"/>
              <a:t>GIF (8bit = 256 barev)</a:t>
            </a:r>
          </a:p>
          <a:p>
            <a:r>
              <a:rPr lang="cs-CZ" dirty="0" smtClean="0"/>
              <a:t>PNG – 24b barva, bezztrátová komprese</a:t>
            </a:r>
          </a:p>
          <a:p>
            <a:r>
              <a:rPr lang="cs-CZ" dirty="0" smtClean="0"/>
              <a:t>APNG (</a:t>
            </a:r>
            <a:r>
              <a:rPr lang="cs-CZ" dirty="0" err="1" smtClean="0"/>
              <a:t>animated</a:t>
            </a:r>
            <a:r>
              <a:rPr lang="cs-CZ" dirty="0" smtClean="0"/>
              <a:t>)</a:t>
            </a:r>
          </a:p>
          <a:p>
            <a:r>
              <a:rPr lang="cs-CZ" dirty="0" smtClean="0"/>
              <a:t>TIFF (</a:t>
            </a:r>
            <a:r>
              <a:rPr lang="cs-CZ" dirty="0" err="1" smtClean="0"/>
              <a:t>Tag</a:t>
            </a:r>
            <a:r>
              <a:rPr lang="cs-CZ" dirty="0" smtClean="0"/>
              <a:t> Image </a:t>
            </a:r>
            <a:r>
              <a:rPr lang="cs-CZ" dirty="0" err="1" smtClean="0"/>
              <a:t>File</a:t>
            </a:r>
            <a:r>
              <a:rPr lang="cs-CZ" dirty="0" smtClean="0"/>
              <a:t> </a:t>
            </a:r>
            <a:r>
              <a:rPr lang="cs-CZ" dirty="0" err="1" smtClean="0"/>
              <a:t>Format</a:t>
            </a:r>
            <a:r>
              <a:rPr lang="cs-CZ" dirty="0" smtClean="0"/>
              <a:t>)</a:t>
            </a:r>
          </a:p>
          <a:p>
            <a:r>
              <a:rPr lang="cs-CZ" dirty="0" smtClean="0"/>
              <a:t>JPG – ztrátová komprese, DCT nebo </a:t>
            </a:r>
            <a:r>
              <a:rPr lang="cs-CZ" dirty="0" err="1" smtClean="0"/>
              <a:t>wavelet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72074"/>
            <a:ext cx="19240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JPG2000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Odstraňuje nedostatek JPG, a to vnitřní dělení obrazu do čtverců 8x8</a:t>
            </a:r>
          </a:p>
          <a:p>
            <a:r>
              <a:rPr lang="cs-CZ" b="1" dirty="0" err="1" smtClean="0"/>
              <a:t>Waveletová</a:t>
            </a:r>
            <a:r>
              <a:rPr lang="cs-CZ" b="1" dirty="0" smtClean="0"/>
              <a:t> transformace </a:t>
            </a:r>
            <a:r>
              <a:rPr lang="cs-CZ" dirty="0" smtClean="0"/>
              <a:t>-&gt; umožňuje definovat </a:t>
            </a:r>
            <a:r>
              <a:rPr lang="cs-CZ" dirty="0" smtClean="0">
                <a:solidFill>
                  <a:srgbClr val="0070C0"/>
                </a:solidFill>
              </a:rPr>
              <a:t>Region </a:t>
            </a:r>
            <a:r>
              <a:rPr lang="cs-CZ" dirty="0" err="1" smtClean="0">
                <a:solidFill>
                  <a:srgbClr val="0070C0"/>
                </a:solidFill>
              </a:rPr>
              <a:t>of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Interest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(ROI) – oblast, kódovaná ve vyšší kvalitě</a:t>
            </a:r>
          </a:p>
          <a:p>
            <a:r>
              <a:rPr lang="cs-CZ" dirty="0" smtClean="0"/>
              <a:t>Optimalizace pro </a:t>
            </a:r>
            <a:r>
              <a:rPr lang="cs-CZ" dirty="0" err="1" smtClean="0"/>
              <a:t>streaming</a:t>
            </a:r>
            <a:endParaRPr lang="cs-CZ" dirty="0" smtClean="0"/>
          </a:p>
          <a:p>
            <a:r>
              <a:rPr lang="cs-CZ" dirty="0" smtClean="0"/>
              <a:t>Uchování obrazu ve více rozlišeních</a:t>
            </a:r>
            <a:endParaRPr lang="cs-CZ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Vektorová grafika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Obrázek není z bodů, ale z </a:t>
            </a:r>
            <a:r>
              <a:rPr lang="cs-CZ" b="1" dirty="0" smtClean="0">
                <a:solidFill>
                  <a:srgbClr val="0070C0"/>
                </a:solidFill>
              </a:rPr>
              <a:t>křivek (vektorů) </a:t>
            </a:r>
            <a:r>
              <a:rPr lang="cs-CZ" dirty="0" smtClean="0"/>
              <a:t>– spojují jednotlivé body a mohou mít výplň</a:t>
            </a:r>
          </a:p>
          <a:p>
            <a:r>
              <a:rPr lang="cs-CZ" dirty="0" smtClean="0"/>
              <a:t>Používají se zejména </a:t>
            </a:r>
            <a:r>
              <a:rPr lang="cs-CZ" dirty="0" err="1" smtClean="0">
                <a:solidFill>
                  <a:srgbClr val="0070C0"/>
                </a:solidFill>
              </a:rPr>
              <a:t>Bézierovy</a:t>
            </a:r>
            <a:r>
              <a:rPr lang="cs-CZ" dirty="0" smtClean="0">
                <a:solidFill>
                  <a:srgbClr val="0070C0"/>
                </a:solidFill>
              </a:rPr>
              <a:t> křivky </a:t>
            </a:r>
            <a:r>
              <a:rPr lang="cs-CZ" dirty="0" smtClean="0"/>
              <a:t>(křivka popsána pomocí čtyř bodů – dva krajní a dva určují tvar křivky)</a:t>
            </a:r>
          </a:p>
          <a:p>
            <a:endParaRPr lang="cs-CZ" dirty="0" smtClean="0"/>
          </a:p>
          <a:p>
            <a:r>
              <a:rPr lang="cs-CZ" dirty="0" smtClean="0"/>
              <a:t>Jaké jsou výhody a nevýhody?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Feng</a:t>
            </a:r>
            <a:r>
              <a:rPr lang="cs-CZ" dirty="0" smtClean="0"/>
              <a:t> - </a:t>
            </a:r>
            <a:r>
              <a:rPr lang="cs-CZ" dirty="0" err="1" smtClean="0"/>
              <a:t>šuej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Studené barvy (Jang) – modrá, zelená, bílá</a:t>
            </a:r>
          </a:p>
          <a:p>
            <a:r>
              <a:rPr lang="cs-CZ" dirty="0" smtClean="0"/>
              <a:t>Teplé barvy (Jin) – červená, oranžová, žlutá, hnědá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872547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Vektorová grafika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Výhody</a:t>
            </a:r>
          </a:p>
          <a:p>
            <a:pPr lvl="1"/>
            <a:r>
              <a:rPr lang="cs-CZ" dirty="0" smtClean="0"/>
              <a:t>Změnou velikosti se nemění kvalita obrázku</a:t>
            </a:r>
          </a:p>
          <a:p>
            <a:pPr lvl="1"/>
            <a:r>
              <a:rPr lang="cs-CZ" dirty="0" smtClean="0"/>
              <a:t>Lze manipulovat s objekty</a:t>
            </a:r>
          </a:p>
          <a:p>
            <a:r>
              <a:rPr lang="cs-CZ" dirty="0" smtClean="0"/>
              <a:t>Nevýhody</a:t>
            </a:r>
          </a:p>
          <a:p>
            <a:pPr lvl="1"/>
            <a:r>
              <a:rPr lang="cs-CZ" dirty="0" smtClean="0"/>
              <a:t>Obtížnější pořízení</a:t>
            </a:r>
          </a:p>
          <a:p>
            <a:pPr lvl="1"/>
            <a:r>
              <a:rPr lang="cs-CZ" dirty="0" smtClean="0"/>
              <a:t>Velká složitost obrázků – nároky na výpočetní výkon</a:t>
            </a:r>
            <a:endParaRPr lang="cs-CZ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Vektorové formáty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Eps</a:t>
            </a:r>
            <a:r>
              <a:rPr lang="cs-CZ" dirty="0" smtClean="0"/>
              <a:t>, </a:t>
            </a:r>
            <a:r>
              <a:rPr lang="cs-CZ" dirty="0" err="1" smtClean="0"/>
              <a:t>ps</a:t>
            </a:r>
            <a:r>
              <a:rPr lang="cs-CZ" dirty="0" smtClean="0"/>
              <a:t>		Post </a:t>
            </a:r>
            <a:r>
              <a:rPr lang="cs-CZ" dirty="0" err="1" smtClean="0"/>
              <a:t>Script</a:t>
            </a:r>
            <a:endParaRPr lang="cs-CZ" dirty="0" smtClean="0"/>
          </a:p>
          <a:p>
            <a:r>
              <a:rPr lang="cs-CZ" dirty="0" err="1" smtClean="0"/>
              <a:t>Pdf</a:t>
            </a:r>
            <a:r>
              <a:rPr lang="cs-CZ" dirty="0" smtClean="0"/>
              <a:t>				</a:t>
            </a:r>
          </a:p>
          <a:p>
            <a:r>
              <a:rPr lang="cs-CZ" dirty="0" err="1" smtClean="0"/>
              <a:t>Ai</a:t>
            </a:r>
            <a:r>
              <a:rPr lang="cs-CZ" dirty="0" smtClean="0"/>
              <a:t>			Adobe </a:t>
            </a:r>
            <a:r>
              <a:rPr lang="cs-CZ" dirty="0" err="1" smtClean="0"/>
              <a:t>Ilustrator</a:t>
            </a:r>
            <a:endParaRPr lang="cs-CZ" dirty="0" smtClean="0"/>
          </a:p>
          <a:p>
            <a:r>
              <a:rPr lang="cs-CZ" dirty="0" err="1" smtClean="0"/>
              <a:t>Cdr</a:t>
            </a:r>
            <a:r>
              <a:rPr lang="cs-CZ" dirty="0" smtClean="0"/>
              <a:t> 		Corel </a:t>
            </a:r>
            <a:r>
              <a:rPr lang="cs-CZ" dirty="0" err="1" smtClean="0"/>
              <a:t>Draw</a:t>
            </a:r>
            <a:endParaRPr lang="cs-CZ" dirty="0" smtClean="0"/>
          </a:p>
          <a:p>
            <a:r>
              <a:rPr lang="cs-CZ" dirty="0" err="1" smtClean="0"/>
              <a:t>Svg</a:t>
            </a:r>
            <a:r>
              <a:rPr lang="cs-CZ" dirty="0" smtClean="0"/>
              <a:t>			</a:t>
            </a:r>
            <a:r>
              <a:rPr lang="cs-CZ" dirty="0" err="1" smtClean="0"/>
              <a:t>Scallable</a:t>
            </a:r>
            <a:r>
              <a:rPr lang="cs-CZ" dirty="0" smtClean="0"/>
              <a:t> </a:t>
            </a:r>
            <a:r>
              <a:rPr lang="cs-CZ" dirty="0" err="1" smtClean="0"/>
              <a:t>Vector</a:t>
            </a:r>
            <a:r>
              <a:rPr lang="cs-CZ" dirty="0" smtClean="0"/>
              <a:t> </a:t>
            </a:r>
            <a:r>
              <a:rPr lang="cs-CZ" dirty="0" err="1" smtClean="0"/>
              <a:t>Graphics</a:t>
            </a:r>
            <a:endParaRPr lang="cs-CZ" dirty="0" smtClean="0"/>
          </a:p>
          <a:p>
            <a:r>
              <a:rPr lang="cs-CZ" dirty="0" err="1" smtClean="0"/>
              <a:t>Zmf</a:t>
            </a:r>
            <a:r>
              <a:rPr lang="cs-CZ" dirty="0" smtClean="0"/>
              <a:t>		</a:t>
            </a:r>
            <a:r>
              <a:rPr lang="cs-CZ" dirty="0" err="1" smtClean="0"/>
              <a:t>Zoner</a:t>
            </a:r>
            <a:r>
              <a:rPr lang="cs-CZ" dirty="0" smtClean="0"/>
              <a:t> </a:t>
            </a:r>
            <a:r>
              <a:rPr lang="cs-CZ" dirty="0" err="1" smtClean="0"/>
              <a:t>Callisto</a:t>
            </a:r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Poznámka:  Prohlížeč </a:t>
            </a:r>
            <a:r>
              <a:rPr lang="cs-CZ" dirty="0" err="1" smtClean="0"/>
              <a:t>PostScriptu</a:t>
            </a:r>
            <a:r>
              <a:rPr lang="cs-CZ" dirty="0" smtClean="0"/>
              <a:t> - </a:t>
            </a:r>
            <a:r>
              <a:rPr lang="cs-CZ" dirty="0" err="1" smtClean="0">
                <a:solidFill>
                  <a:srgbClr val="0070C0"/>
                </a:solidFill>
              </a:rPr>
              <a:t>GhostView</a:t>
            </a:r>
            <a:endParaRPr lang="cs-CZ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Scallable</a:t>
            </a:r>
            <a:r>
              <a:rPr lang="cs-CZ" dirty="0" smtClean="0"/>
              <a:t> </a:t>
            </a:r>
            <a:r>
              <a:rPr lang="cs-CZ" dirty="0" err="1" smtClean="0"/>
              <a:t>Vector</a:t>
            </a:r>
            <a:r>
              <a:rPr lang="cs-CZ" dirty="0" smtClean="0"/>
              <a:t> </a:t>
            </a:r>
            <a:r>
              <a:rPr lang="cs-CZ" dirty="0" err="1" smtClean="0"/>
              <a:t>Graphics</a:t>
            </a:r>
            <a:endParaRPr lang="cs-CZ" dirty="0" smtClean="0"/>
          </a:p>
          <a:p>
            <a:r>
              <a:rPr lang="cs-CZ" dirty="0" smtClean="0"/>
              <a:t>Otevřený formát pro vektorovou grafiku na Internetu</a:t>
            </a:r>
          </a:p>
          <a:p>
            <a:r>
              <a:rPr lang="cs-CZ" dirty="0" smtClean="0"/>
              <a:t>Popisuje vektorovou grafiku pomocí XML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PostScript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Programovací jazyk, určený ke grafickému </a:t>
            </a:r>
            <a:r>
              <a:rPr lang="cs-CZ" b="1" dirty="0" smtClean="0"/>
              <a:t>popisu tisknutelných dokumentů</a:t>
            </a:r>
          </a:p>
          <a:p>
            <a:r>
              <a:rPr lang="cs-CZ" dirty="0" smtClean="0"/>
              <a:t>1985 – Adobe </a:t>
            </a:r>
            <a:r>
              <a:rPr lang="cs-CZ" dirty="0" err="1" smtClean="0"/>
              <a:t>Systems</a:t>
            </a:r>
            <a:endParaRPr lang="cs-CZ" dirty="0" smtClean="0"/>
          </a:p>
          <a:p>
            <a:r>
              <a:rPr lang="cs-CZ" dirty="0" err="1" smtClean="0"/>
              <a:t>Ghostscript</a:t>
            </a:r>
            <a:r>
              <a:rPr lang="cs-CZ" dirty="0" smtClean="0"/>
              <a:t> – program pro převod </a:t>
            </a:r>
            <a:r>
              <a:rPr lang="cs-CZ" dirty="0" err="1" smtClean="0"/>
              <a:t>PostScriptu</a:t>
            </a:r>
            <a:r>
              <a:rPr lang="cs-CZ" dirty="0" smtClean="0"/>
              <a:t> u tiskáren, které nemají HW podporu PS</a:t>
            </a:r>
          </a:p>
          <a:p>
            <a:r>
              <a:rPr lang="cs-CZ" dirty="0" smtClean="0"/>
              <a:t>Nyní se používá spíše PDF</a:t>
            </a:r>
            <a:endParaRPr lang="cs-CZ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Alfa míchání (</a:t>
            </a:r>
            <a:r>
              <a:rPr lang="cs-CZ" dirty="0" err="1" smtClean="0"/>
              <a:t>alpha</a:t>
            </a:r>
            <a:r>
              <a:rPr lang="cs-CZ" dirty="0" smtClean="0"/>
              <a:t> </a:t>
            </a:r>
            <a:r>
              <a:rPr lang="cs-CZ" dirty="0" err="1" smtClean="0"/>
              <a:t>blending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Nejjednodušší algoritmus přeměny jednoho obrázku v druhý</a:t>
            </a:r>
          </a:p>
          <a:p>
            <a:r>
              <a:rPr lang="cs-CZ" dirty="0" smtClean="0"/>
              <a:t>Založen na interpolaci barvy pixelu 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	tj. </a:t>
            </a:r>
            <a:r>
              <a:rPr lang="cs-CZ" smtClean="0"/>
              <a:t>prolnutí </a:t>
            </a:r>
            <a:r>
              <a:rPr lang="cs-CZ" dirty="0" smtClean="0"/>
              <a:t>dvou obrazů</a:t>
            </a:r>
          </a:p>
          <a:p>
            <a:pPr lvl="1">
              <a:buNone/>
            </a:pPr>
            <a:r>
              <a:rPr lang="cs-CZ" dirty="0" smtClean="0"/>
              <a:t>			C = c</a:t>
            </a:r>
            <a:r>
              <a:rPr lang="cs-CZ" baseline="-25000" dirty="0" smtClean="0"/>
              <a:t>1</a:t>
            </a:r>
            <a:r>
              <a:rPr lang="cs-CZ" dirty="0" smtClean="0"/>
              <a:t>*a</a:t>
            </a:r>
            <a:r>
              <a:rPr lang="cs-CZ" baseline="-25000" dirty="0" smtClean="0"/>
              <a:t>1</a:t>
            </a:r>
            <a:r>
              <a:rPr lang="cs-CZ" dirty="0" smtClean="0"/>
              <a:t> + c</a:t>
            </a:r>
            <a:r>
              <a:rPr lang="cs-CZ" baseline="-25000" dirty="0" smtClean="0"/>
              <a:t>2</a:t>
            </a:r>
            <a:r>
              <a:rPr lang="cs-CZ" dirty="0" smtClean="0"/>
              <a:t>*a</a:t>
            </a:r>
            <a:r>
              <a:rPr lang="cs-CZ" baseline="-25000" dirty="0" smtClean="0"/>
              <a:t>2</a:t>
            </a:r>
          </a:p>
          <a:p>
            <a:pPr lvl="1">
              <a:buNone/>
            </a:pPr>
            <a:r>
              <a:rPr lang="cs-CZ" sz="2200" dirty="0" smtClean="0"/>
              <a:t>Kde 	a1 a a2 jsou hodnoty průhlednosti původních pixelů</a:t>
            </a:r>
          </a:p>
          <a:p>
            <a:pPr lvl="1">
              <a:buNone/>
            </a:pPr>
            <a:r>
              <a:rPr lang="cs-CZ" sz="2200" dirty="0"/>
              <a:t>	</a:t>
            </a:r>
            <a:r>
              <a:rPr lang="cs-CZ" sz="2200" dirty="0" smtClean="0"/>
              <a:t>	 (a</a:t>
            </a:r>
            <a:r>
              <a:rPr lang="cs-CZ" sz="2200" baseline="-25000" dirty="0" smtClean="0"/>
              <a:t>1</a:t>
            </a:r>
            <a:r>
              <a:rPr lang="cs-CZ" sz="2200" dirty="0" smtClean="0"/>
              <a:t>=1 – zcela neprůhledný, a</a:t>
            </a:r>
            <a:r>
              <a:rPr lang="cs-CZ" sz="2200" baseline="-25000" dirty="0" smtClean="0"/>
              <a:t>1</a:t>
            </a:r>
            <a:r>
              <a:rPr lang="cs-CZ" sz="2200" dirty="0" smtClean="0"/>
              <a:t>=0 zcela průhledný)</a:t>
            </a:r>
          </a:p>
          <a:p>
            <a:r>
              <a:rPr lang="cs-CZ" dirty="0" smtClean="0"/>
              <a:t>Je-li použita pro interpolaci průhlednost, lze využívat pro zobrazení 3D</a:t>
            </a:r>
          </a:p>
          <a:p>
            <a:r>
              <a:rPr lang="cs-CZ" dirty="0" smtClean="0"/>
              <a:t>V praxi často využívaným </a:t>
            </a:r>
            <a:r>
              <a:rPr lang="cs-CZ" dirty="0" err="1" smtClean="0"/>
              <a:t>alpha</a:t>
            </a:r>
            <a:r>
              <a:rPr lang="cs-CZ" dirty="0" smtClean="0"/>
              <a:t> </a:t>
            </a:r>
            <a:r>
              <a:rPr lang="cs-CZ" dirty="0" err="1" smtClean="0"/>
              <a:t>blendingem</a:t>
            </a:r>
            <a:r>
              <a:rPr lang="cs-CZ" dirty="0" smtClean="0"/>
              <a:t> je tzv. „klíčování na modrou“ (TV)</a:t>
            </a:r>
            <a:endParaRPr lang="cs-CZ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Klíčování na modrou (</a:t>
            </a:r>
            <a:r>
              <a:rPr lang="cs-CZ" dirty="0"/>
              <a:t>B</a:t>
            </a:r>
            <a:r>
              <a:rPr lang="cs-CZ" dirty="0" smtClean="0"/>
              <a:t>lue </a:t>
            </a:r>
            <a:r>
              <a:rPr lang="cs-CZ" dirty="0" err="1"/>
              <a:t>S</a:t>
            </a:r>
            <a:r>
              <a:rPr lang="cs-CZ" dirty="0" err="1" smtClean="0"/>
              <a:t>creening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 filmové produkci</a:t>
            </a:r>
          </a:p>
          <a:p>
            <a:r>
              <a:rPr lang="cs-CZ" dirty="0" smtClean="0"/>
              <a:t>Spojování dvou natočených sekvencí</a:t>
            </a:r>
          </a:p>
          <a:p>
            <a:r>
              <a:rPr lang="cs-CZ" dirty="0" smtClean="0"/>
              <a:t>Spojování sekvencí generovaných počítačem s reálným hercem</a:t>
            </a:r>
          </a:p>
          <a:p>
            <a:r>
              <a:rPr lang="cs-CZ" dirty="0" smtClean="0"/>
              <a:t>„virtuální televizní studia“ – hlasatel moderuje počasí v místnosti s modrým pozadím (v reálném čase nahrazeno videosekvencí)</a:t>
            </a:r>
            <a:endParaRPr lang="cs-CZ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Množství a frekvence barev v obrázku</a:t>
            </a:r>
          </a:p>
          <a:p>
            <a:r>
              <a:rPr lang="cs-CZ" dirty="0" smtClean="0"/>
              <a:t>Kvantifikuje </a:t>
            </a:r>
            <a:r>
              <a:rPr lang="cs-CZ" b="1" dirty="0" smtClean="0">
                <a:solidFill>
                  <a:srgbClr val="0070C0"/>
                </a:solidFill>
              </a:rPr>
              <a:t>jasové poměry v obraze </a:t>
            </a:r>
            <a:r>
              <a:rPr lang="cs-CZ" dirty="0" smtClean="0"/>
              <a:t>(nenese informaci o jejich plošném rozložení)</a:t>
            </a:r>
          </a:p>
          <a:p>
            <a:r>
              <a:rPr lang="cs-CZ" dirty="0" smtClean="0"/>
              <a:t>Statistická veličina</a:t>
            </a:r>
          </a:p>
          <a:p>
            <a:r>
              <a:rPr lang="cs-CZ" dirty="0" smtClean="0"/>
              <a:t>Klasifikace obrazů – </a:t>
            </a:r>
            <a:r>
              <a:rPr lang="cs-CZ" b="1" dirty="0" smtClean="0"/>
              <a:t>jasný (vpravo)</a:t>
            </a:r>
            <a:r>
              <a:rPr lang="cs-CZ" dirty="0" smtClean="0"/>
              <a:t>, </a:t>
            </a:r>
            <a:r>
              <a:rPr lang="cs-CZ" b="1" dirty="0" smtClean="0"/>
              <a:t>tmavý (vlevo)</a:t>
            </a:r>
            <a:r>
              <a:rPr lang="cs-CZ" dirty="0" smtClean="0"/>
              <a:t>, </a:t>
            </a:r>
            <a:r>
              <a:rPr lang="cs-CZ" dirty="0" err="1" smtClean="0"/>
              <a:t>středotónový</a:t>
            </a:r>
            <a:r>
              <a:rPr lang="cs-CZ" dirty="0" smtClean="0"/>
              <a:t> (barvy kolem střední hodnoty), s vysokým kontrastem, </a:t>
            </a:r>
            <a:r>
              <a:rPr lang="cs-CZ" dirty="0" err="1" smtClean="0"/>
              <a:t>bimodální</a:t>
            </a:r>
            <a:r>
              <a:rPr lang="cs-CZ" dirty="0" smtClean="0"/>
              <a:t> (dva ostré vrcholy)</a:t>
            </a:r>
          </a:p>
          <a:p>
            <a:r>
              <a:rPr lang="cs-CZ" dirty="0" smtClean="0"/>
              <a:t>Digitální fotografie – histogram dává informace, zda obraz je technicky dobrý</a:t>
            </a:r>
            <a:endParaRPr lang="cs-CZ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Ukázky histogramu</a:t>
            </a:r>
            <a:endParaRPr lang="cs-CZ" dirty="0"/>
          </a:p>
        </p:txBody>
      </p:sp>
      <p:pic>
        <p:nvPicPr>
          <p:cNvPr id="7" name="Zástupný symbol pro obsah 6" descr="rom_svetlo_13_7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4500570"/>
            <a:ext cx="2438400" cy="962025"/>
          </a:xfrm>
        </p:spPr>
      </p:pic>
      <p:pic>
        <p:nvPicPr>
          <p:cNvPr id="8" name="Obrázek 7" descr="rom_svetlo_13_7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428736"/>
            <a:ext cx="3857652" cy="2571768"/>
          </a:xfrm>
          <a:prstGeom prst="rect">
            <a:avLst/>
          </a:prstGeom>
        </p:spPr>
      </p:pic>
      <p:pic>
        <p:nvPicPr>
          <p:cNvPr id="9" name="Obrázek 8" descr="rom_svetlo_13_7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4429132"/>
            <a:ext cx="2438400" cy="962025"/>
          </a:xfrm>
          <a:prstGeom prst="rect">
            <a:avLst/>
          </a:prstGeom>
        </p:spPr>
      </p:pic>
      <p:pic>
        <p:nvPicPr>
          <p:cNvPr id="10" name="Obrázek 9" descr="rom_svetlo_13_7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1428737"/>
            <a:ext cx="3857652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sz="4000" dirty="0" smtClean="0"/>
              <a:t>3D grafika</a:t>
            </a:r>
            <a:endParaRPr lang="cs-CZ" sz="400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3-rozměrný souřadnicový systém</a:t>
            </a:r>
          </a:p>
          <a:p>
            <a:r>
              <a:rPr lang="cs-CZ" dirty="0" smtClean="0"/>
              <a:t>Model objektu</a:t>
            </a:r>
          </a:p>
          <a:p>
            <a:r>
              <a:rPr lang="cs-CZ" b="1" dirty="0" err="1" smtClean="0"/>
              <a:t>Renderování</a:t>
            </a:r>
            <a:r>
              <a:rPr lang="cs-CZ" dirty="0" smtClean="0"/>
              <a:t> - </a:t>
            </a:r>
            <a:r>
              <a:rPr lang="cs-CZ" dirty="0"/>
              <a:t>tvorba reálného obrazu na základě počítačového modelu</a:t>
            </a:r>
            <a:endParaRPr lang="cs-CZ" dirty="0" smtClean="0"/>
          </a:p>
          <a:p>
            <a:r>
              <a:rPr lang="cs-CZ" dirty="0" smtClean="0"/>
              <a:t>Pokročilé vývojové nástroje – herní </a:t>
            </a:r>
            <a:r>
              <a:rPr lang="cs-CZ" dirty="0" err="1" smtClean="0"/>
              <a:t>enginy</a:t>
            </a:r>
            <a:r>
              <a:rPr lang="cs-CZ" dirty="0" smtClean="0"/>
              <a:t>, simulace fyzikálních zákonů – např. </a:t>
            </a:r>
            <a:r>
              <a:rPr lang="cs-CZ" dirty="0" err="1" smtClean="0"/>
              <a:t>Blender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Určení barvy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Vzorníky</a:t>
            </a:r>
          </a:p>
          <a:p>
            <a:pPr lvl="1"/>
            <a:r>
              <a:rPr lang="cs-CZ" dirty="0" smtClean="0"/>
              <a:t>PANTONE (US, tisk)</a:t>
            </a:r>
          </a:p>
          <a:p>
            <a:pPr lvl="1"/>
            <a:r>
              <a:rPr lang="cs-CZ" dirty="0" smtClean="0"/>
              <a:t>RAL (EU, samolepící fólie, nátěry)</a:t>
            </a:r>
          </a:p>
          <a:p>
            <a:r>
              <a:rPr lang="cs-CZ" dirty="0" smtClean="0"/>
              <a:t>Matematické modely</a:t>
            </a:r>
          </a:p>
          <a:p>
            <a:pPr lvl="1"/>
            <a:r>
              <a:rPr lang="cs-CZ" dirty="0" smtClean="0"/>
              <a:t>RGB</a:t>
            </a:r>
          </a:p>
          <a:p>
            <a:pPr lvl="1"/>
            <a:r>
              <a:rPr lang="cs-CZ" dirty="0" smtClean="0"/>
              <a:t>CMY, CMYK</a:t>
            </a:r>
          </a:p>
          <a:p>
            <a:pPr lvl="1"/>
            <a:r>
              <a:rPr lang="cs-CZ" dirty="0" smtClean="0"/>
              <a:t>HSV, HLV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3D počítačový model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3D model lze vytvořit třemi způsoby: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Image </a:t>
            </a:r>
            <a:r>
              <a:rPr lang="cs-CZ" dirty="0" err="1" smtClean="0"/>
              <a:t>based</a:t>
            </a:r>
            <a:r>
              <a:rPr lang="cs-CZ" dirty="0" smtClean="0"/>
              <a:t> modeling</a:t>
            </a:r>
          </a:p>
          <a:p>
            <a:pPr marL="914400" lvl="1" indent="-514350">
              <a:buFontTx/>
              <a:buChar char="-"/>
            </a:pPr>
            <a:r>
              <a:rPr lang="cs-CZ" dirty="0" smtClean="0"/>
              <a:t>Získání trojrozměrného snímku (např. pomocí 3D-scanneru)</a:t>
            </a:r>
          </a:p>
          <a:p>
            <a:pPr marL="914400" lvl="1" indent="-514350">
              <a:buFontTx/>
              <a:buChar char="-"/>
            </a:pPr>
            <a:r>
              <a:rPr lang="cs-CZ" dirty="0" smtClean="0"/>
              <a:t>Rekonstrukce z několika snímků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Interaktivní modelování</a:t>
            </a:r>
          </a:p>
          <a:p>
            <a:pPr marL="914400" lvl="1" indent="-514350">
              <a:buFontTx/>
              <a:buChar char="-"/>
            </a:pPr>
            <a:r>
              <a:rPr lang="cs-CZ" dirty="0" smtClean="0"/>
              <a:t>Animátor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Procedurální modelování – CAD, fraktály,…</a:t>
            </a:r>
          </a:p>
          <a:p>
            <a:pPr marL="400050" lvl="1" indent="0">
              <a:buNone/>
            </a:pPr>
            <a:endParaRPr lang="cs-CZ" dirty="0" smtClean="0"/>
          </a:p>
          <a:p>
            <a:pPr marL="1314450" lvl="2" indent="-514350">
              <a:buFontTx/>
              <a:buChar char="-"/>
            </a:pPr>
            <a:endParaRPr lang="cs-CZ" dirty="0" smtClean="0"/>
          </a:p>
          <a:p>
            <a:pPr marL="514350" indent="-514350">
              <a:buNone/>
            </a:pPr>
            <a:endParaRPr lang="cs-CZ" dirty="0" smtClean="0"/>
          </a:p>
          <a:p>
            <a:pPr marL="514350" indent="-514350"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Příklad 3D scény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5320" y="1600200"/>
            <a:ext cx="627336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754341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Procedurální modelování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514350">
              <a:buFont typeface="Arial" pitchFamily="34" charset="0"/>
              <a:buChar char="•"/>
            </a:pPr>
            <a:r>
              <a:rPr lang="cs-CZ" dirty="0" smtClean="0">
                <a:solidFill>
                  <a:srgbClr val="0070C0"/>
                </a:solidFill>
              </a:rPr>
              <a:t>CAD metody </a:t>
            </a:r>
          </a:p>
          <a:p>
            <a:pPr marL="1314450" lvl="2" indent="-514350">
              <a:buFontTx/>
              <a:buChar char="-"/>
            </a:pPr>
            <a:r>
              <a:rPr lang="cs-CZ" dirty="0" smtClean="0"/>
              <a:t>šablonování, generování ploch z křivek, …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cs-CZ" dirty="0" smtClean="0">
                <a:solidFill>
                  <a:srgbClr val="0070C0"/>
                </a:solidFill>
              </a:rPr>
              <a:t>Automatické generování objektů</a:t>
            </a:r>
          </a:p>
          <a:p>
            <a:pPr marL="1314450" lvl="2" indent="-514350">
              <a:buFontTx/>
              <a:buChar char="-"/>
            </a:pPr>
            <a:r>
              <a:rPr lang="cs-CZ" dirty="0" smtClean="0">
                <a:solidFill>
                  <a:srgbClr val="C00000"/>
                </a:solidFill>
              </a:rPr>
              <a:t>L-systémy </a:t>
            </a:r>
            <a:r>
              <a:rPr lang="cs-CZ" dirty="0" smtClean="0"/>
              <a:t>– generování rostlin</a:t>
            </a:r>
          </a:p>
          <a:p>
            <a:pPr marL="1314450" lvl="2" indent="-514350">
              <a:buFontTx/>
              <a:buChar char="-"/>
            </a:pPr>
            <a:r>
              <a:rPr lang="cs-CZ" dirty="0" smtClean="0">
                <a:solidFill>
                  <a:srgbClr val="C00000"/>
                </a:solidFill>
              </a:rPr>
              <a:t>Částicové systémy </a:t>
            </a:r>
            <a:r>
              <a:rPr lang="cs-CZ" dirty="0" smtClean="0"/>
              <a:t>– exploze, hejna ptáků, oheň, dým</a:t>
            </a:r>
          </a:p>
          <a:p>
            <a:pPr marL="1314450" lvl="2" indent="-514350">
              <a:buFontTx/>
              <a:buChar char="-"/>
            </a:pPr>
            <a:r>
              <a:rPr lang="cs-CZ" dirty="0" smtClean="0">
                <a:solidFill>
                  <a:srgbClr val="C00000"/>
                </a:solidFill>
              </a:rPr>
              <a:t>Fraktální geometrie </a:t>
            </a:r>
            <a:r>
              <a:rPr lang="cs-CZ" dirty="0" smtClean="0"/>
              <a:t>– hory, krajiny, kameny, korály, stromy…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Fraktální geometrie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Benoit</a:t>
            </a:r>
            <a:r>
              <a:rPr lang="cs-CZ" dirty="0" smtClean="0"/>
              <a:t> Mandelbrot</a:t>
            </a:r>
          </a:p>
          <a:p>
            <a:r>
              <a:rPr lang="cs-CZ" dirty="0" smtClean="0"/>
              <a:t>Popis objektů </a:t>
            </a:r>
            <a:r>
              <a:rPr lang="cs-CZ" dirty="0" smtClean="0">
                <a:solidFill>
                  <a:srgbClr val="0070C0"/>
                </a:solidFill>
              </a:rPr>
              <a:t>rekurzivními algoritmy</a:t>
            </a:r>
          </a:p>
          <a:p>
            <a:r>
              <a:rPr lang="cs-CZ" dirty="0" smtClean="0"/>
              <a:t>Ústředním pojmem je „</a:t>
            </a:r>
            <a:r>
              <a:rPr lang="cs-CZ" b="1" dirty="0" err="1" smtClean="0">
                <a:solidFill>
                  <a:srgbClr val="0070C0"/>
                </a:solidFill>
              </a:rPr>
              <a:t>soběpodobnost</a:t>
            </a:r>
            <a:r>
              <a:rPr lang="cs-CZ" dirty="0" smtClean="0"/>
              <a:t>“ (</a:t>
            </a:r>
            <a:r>
              <a:rPr lang="cs-CZ" dirty="0" err="1" smtClean="0"/>
              <a:t>self</a:t>
            </a:r>
            <a:r>
              <a:rPr lang="cs-CZ" dirty="0" smtClean="0"/>
              <a:t>-</a:t>
            </a:r>
            <a:r>
              <a:rPr lang="cs-CZ" dirty="0" err="1" smtClean="0"/>
              <a:t>similarity</a:t>
            </a:r>
            <a:r>
              <a:rPr lang="cs-CZ" dirty="0" smtClean="0"/>
              <a:t>) </a:t>
            </a:r>
          </a:p>
          <a:p>
            <a:r>
              <a:rPr lang="cs-CZ" dirty="0" err="1" smtClean="0"/>
              <a:t>soběpodobnou</a:t>
            </a:r>
            <a:r>
              <a:rPr lang="cs-CZ" dirty="0" smtClean="0"/>
              <a:t> strukturu lze rozložit na struktury, z nichž každá je kopií originálu</a:t>
            </a:r>
            <a:endParaRPr lang="cs-CZ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Fraktální dimenze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Topologická dimenze </a:t>
            </a:r>
          </a:p>
          <a:p>
            <a:pPr lvl="1">
              <a:buNone/>
            </a:pPr>
            <a:r>
              <a:rPr lang="cs-CZ" dirty="0" smtClean="0"/>
              <a:t>1 – délka na úsečce</a:t>
            </a:r>
          </a:p>
          <a:p>
            <a:pPr lvl="1">
              <a:buNone/>
            </a:pPr>
            <a:r>
              <a:rPr lang="cs-CZ" dirty="0" smtClean="0"/>
              <a:t>2 – velikost plochy</a:t>
            </a:r>
          </a:p>
          <a:p>
            <a:pPr lvl="1">
              <a:buNone/>
            </a:pPr>
            <a:r>
              <a:rPr lang="cs-CZ" dirty="0" smtClean="0"/>
              <a:t>3 - objem</a:t>
            </a:r>
          </a:p>
          <a:p>
            <a:r>
              <a:rPr lang="cs-CZ" dirty="0" smtClean="0"/>
              <a:t>Fraktální dimenze – udává míru členitosti</a:t>
            </a:r>
          </a:p>
          <a:p>
            <a:pPr lvl="1"/>
            <a:r>
              <a:rPr lang="cs-CZ" dirty="0" smtClean="0"/>
              <a:t>Pro nepříliš členité útvary je rovna topologické</a:t>
            </a:r>
          </a:p>
          <a:p>
            <a:pPr lvl="1"/>
            <a:r>
              <a:rPr lang="cs-CZ" dirty="0" smtClean="0"/>
              <a:t>Délka hranice Španělska s Portugalskem – dle španělských učebnic 978 km, dle portugalských 1213 km (rozdíl vlivem různé délky „měřící tyče“)</a:t>
            </a:r>
          </a:p>
          <a:p>
            <a:pPr lvl="1">
              <a:buNone/>
            </a:pPr>
            <a:r>
              <a:rPr lang="cs-CZ" dirty="0" err="1" smtClean="0"/>
              <a:t>Př.pobřeží</a:t>
            </a:r>
            <a:r>
              <a:rPr lang="cs-CZ" dirty="0" smtClean="0"/>
              <a:t> má dimenzi cca 1.26, mozek člověka  2.76</a:t>
            </a:r>
            <a:endParaRPr lang="cs-CZ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Soběpodobnost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6498" name="Picture 2" descr="http://i.iinfo.cz/urs/fractals01_1-1129893682397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214554"/>
            <a:ext cx="550545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Fraktálová grafika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pic>
        <p:nvPicPr>
          <p:cNvPr id="109570" name="Picture 2" descr="Arch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000240"/>
            <a:ext cx="4381529" cy="328614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857224" y="5429264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smtClean="0"/>
              <a:t>Obrázek byl vytvořen pomocí demonstrační scény </a:t>
            </a:r>
            <a:r>
              <a:rPr lang="cs-CZ" i="1" dirty="0" err="1" smtClean="0"/>
              <a:t>Arches</a:t>
            </a:r>
            <a:r>
              <a:rPr lang="cs-CZ" i="1" dirty="0" smtClean="0"/>
              <a:t> od Dana </a:t>
            </a:r>
            <a:r>
              <a:rPr lang="cs-CZ" i="1" dirty="0" err="1" smtClean="0"/>
              <a:t>Farmera</a:t>
            </a:r>
            <a:r>
              <a:rPr lang="cs-CZ" i="1" dirty="0" smtClean="0"/>
              <a:t> z programu </a:t>
            </a:r>
            <a:r>
              <a:rPr lang="cs-CZ" i="1" dirty="0" smtClean="0">
                <a:hlinkClick r:id="rId4"/>
              </a:rPr>
              <a:t>Persistence </a:t>
            </a:r>
            <a:r>
              <a:rPr lang="cs-CZ" i="1" dirty="0" err="1" smtClean="0">
                <a:hlinkClick r:id="rId4"/>
              </a:rPr>
              <a:t>of</a:t>
            </a:r>
            <a:r>
              <a:rPr lang="cs-CZ" i="1" dirty="0" smtClean="0">
                <a:hlinkClick r:id="rId4"/>
              </a:rPr>
              <a:t> Vision™ </a:t>
            </a:r>
            <a:r>
              <a:rPr lang="cs-CZ" i="1" dirty="0" err="1" smtClean="0">
                <a:hlinkClick r:id="rId4"/>
              </a:rPr>
              <a:t>Ray</a:t>
            </a:r>
            <a:r>
              <a:rPr lang="cs-CZ" i="1" dirty="0" smtClean="0">
                <a:hlinkClick r:id="rId4"/>
              </a:rPr>
              <a:t> </a:t>
            </a:r>
            <a:r>
              <a:rPr lang="cs-CZ" i="1" dirty="0" err="1" smtClean="0">
                <a:hlinkClick r:id="rId4"/>
              </a:rPr>
              <a:t>Tracer</a:t>
            </a:r>
            <a:r>
              <a:rPr lang="cs-CZ" i="1" dirty="0" smtClean="0">
                <a:hlinkClick r:id="rId4"/>
              </a:rPr>
              <a:t> (</a:t>
            </a:r>
            <a:r>
              <a:rPr lang="cs-CZ" i="1" dirty="0" err="1" smtClean="0">
                <a:hlinkClick r:id="rId4"/>
              </a:rPr>
              <a:t>PovRay</a:t>
            </a:r>
            <a:r>
              <a:rPr lang="cs-CZ" i="1" dirty="0" smtClean="0">
                <a:hlinkClick r:id="rId4"/>
              </a:rPr>
              <a:t>)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Rendering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C00000"/>
                </a:solidFill>
              </a:rPr>
              <a:t>Rendering</a:t>
            </a:r>
            <a:r>
              <a:rPr lang="cs-CZ" dirty="0" smtClean="0"/>
              <a:t> je tvorba reálného obrazu na základě počítačového modelu</a:t>
            </a:r>
          </a:p>
          <a:p>
            <a:r>
              <a:rPr lang="cs-CZ" dirty="0" smtClean="0"/>
              <a:t>Výsledkem je rastrový obraz</a:t>
            </a:r>
            <a:endParaRPr lang="cs-CZ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Augmented</a:t>
            </a:r>
            <a:r>
              <a:rPr lang="cs-CZ" dirty="0" smtClean="0"/>
              <a:t> reality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= rozšířená realita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Reálný obraz světa doplněný o počítačem vytvořené objekty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5776410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8" name="Picture 4" descr="http://static.guim.co.uk/sys-images/Media/Pix/pictures/2010/1/6/1262778152951/Augmented-reality-Nearest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416824" cy="445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3568" y="594928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Mobil – ukáže v záběru nejbližší metro.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97631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BAREVNÝ MODEL </a:t>
            </a:r>
            <a:r>
              <a:rPr lang="cs-CZ" b="1" dirty="0" smtClean="0"/>
              <a:t>RGB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aditivní (součtový) model</a:t>
            </a:r>
            <a:endParaRPr lang="cs-CZ" dirty="0"/>
          </a:p>
        </p:txBody>
      </p:sp>
      <p:pic>
        <p:nvPicPr>
          <p:cNvPr id="4" name="Zástupný symbol pro obsah 3" descr="ADI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500174"/>
            <a:ext cx="2857520" cy="3338537"/>
          </a:xfrm>
        </p:spPr>
      </p:pic>
      <p:sp>
        <p:nvSpPr>
          <p:cNvPr id="5" name="TextovéPole 4"/>
          <p:cNvSpPr txBox="1"/>
          <p:nvPr/>
        </p:nvSpPr>
        <p:spPr>
          <a:xfrm>
            <a:off x="785786" y="4929198"/>
            <a:ext cx="7388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Barvu vidíme jako kombinace tří složek – </a:t>
            </a:r>
            <a:r>
              <a:rPr lang="cs-CZ" sz="2400" b="1" dirty="0" err="1" smtClean="0"/>
              <a:t>R</a:t>
            </a:r>
            <a:r>
              <a:rPr lang="cs-CZ" sz="2400" dirty="0" err="1" smtClean="0"/>
              <a:t>ed</a:t>
            </a:r>
            <a:r>
              <a:rPr lang="cs-CZ" sz="2400" dirty="0" smtClean="0"/>
              <a:t>, </a:t>
            </a:r>
            <a:r>
              <a:rPr lang="cs-CZ" sz="2400" b="1" dirty="0" smtClean="0"/>
              <a:t>G</a:t>
            </a:r>
            <a:r>
              <a:rPr lang="cs-CZ" sz="2400" dirty="0" smtClean="0"/>
              <a:t>reen, </a:t>
            </a:r>
            <a:r>
              <a:rPr lang="cs-CZ" sz="2400" b="1" dirty="0" err="1" smtClean="0"/>
              <a:t>B</a:t>
            </a:r>
            <a:r>
              <a:rPr lang="cs-CZ" sz="2400" dirty="0" err="1" smtClean="0"/>
              <a:t>lue</a:t>
            </a:r>
            <a:endParaRPr lang="cs-CZ" sz="2400" dirty="0" smtClean="0"/>
          </a:p>
          <a:p>
            <a:r>
              <a:rPr lang="cs-CZ" sz="2400" dirty="0" smtClean="0"/>
              <a:t>Přidávání barev do černé – analogie rozsvěcování žárovek</a:t>
            </a:r>
            <a:endParaRPr lang="cs-CZ" sz="2400" dirty="0"/>
          </a:p>
        </p:txBody>
      </p:sp>
      <p:pic>
        <p:nvPicPr>
          <p:cNvPr id="89090" name="Picture 2" descr="http://www.fotografovani.cz/images3/rom_svetlo_5_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928802"/>
            <a:ext cx="3333750" cy="226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VIRTUÁLNÍ REALITA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6532175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Virtuální realita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Uživatel má iluzi, že se nachází v umělém prostředí</a:t>
            </a:r>
          </a:p>
          <a:p>
            <a:r>
              <a:rPr lang="cs-CZ" dirty="0" smtClean="0"/>
              <a:t>Tato iluze se vytváří ovlivněním lidských smyslů</a:t>
            </a:r>
          </a:p>
          <a:p>
            <a:r>
              <a:rPr lang="cs-CZ" dirty="0" smtClean="0"/>
              <a:t>Chování virtuálního prostředí musí být v souladu s fyzikálními zákony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prvky VR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Tvorba prostorových modelů a scén</a:t>
            </a:r>
          </a:p>
          <a:p>
            <a:r>
              <a:rPr lang="cs-CZ" dirty="0" smtClean="0"/>
              <a:t>Manipulace s modely</a:t>
            </a:r>
          </a:p>
          <a:p>
            <a:r>
              <a:rPr lang="cs-CZ" dirty="0" smtClean="0"/>
              <a:t>Pohyb v 3D prostoru</a:t>
            </a:r>
          </a:p>
          <a:p>
            <a:r>
              <a:rPr lang="cs-CZ" dirty="0" smtClean="0"/>
              <a:t>Detekce kolizí</a:t>
            </a:r>
          </a:p>
          <a:p>
            <a:r>
              <a:rPr lang="cs-CZ" dirty="0" smtClean="0"/>
              <a:t>Zobrazení v reálném čase</a:t>
            </a:r>
            <a:endParaRPr lang="cs-CZ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Kombinace počítačové grafiky se speciálním HW</a:t>
            </a:r>
          </a:p>
          <a:p>
            <a:pPr lvl="1"/>
            <a:r>
              <a:rPr lang="cs-CZ" dirty="0" smtClean="0"/>
              <a:t>Helma (</a:t>
            </a:r>
            <a:r>
              <a:rPr lang="cs-CZ" dirty="0" err="1" smtClean="0"/>
              <a:t>Head</a:t>
            </a:r>
            <a:r>
              <a:rPr lang="cs-CZ" dirty="0" smtClean="0"/>
              <a:t> </a:t>
            </a:r>
            <a:r>
              <a:rPr lang="cs-CZ" dirty="0" err="1" smtClean="0"/>
              <a:t>Mounted</a:t>
            </a:r>
            <a:r>
              <a:rPr lang="cs-CZ" dirty="0" smtClean="0"/>
              <a:t> Display)</a:t>
            </a:r>
          </a:p>
          <a:p>
            <a:pPr lvl="1"/>
            <a:r>
              <a:rPr lang="cs-CZ" dirty="0" smtClean="0"/>
              <a:t>Datová rukavice (Data </a:t>
            </a:r>
            <a:r>
              <a:rPr lang="cs-CZ" dirty="0" err="1" smtClean="0"/>
              <a:t>Glove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Stereoskopická projekční plocha</a:t>
            </a:r>
          </a:p>
          <a:p>
            <a:pPr lvl="1"/>
            <a:r>
              <a:rPr lang="cs-CZ" dirty="0" smtClean="0"/>
              <a:t>Snímače polohy v prostoru </a:t>
            </a:r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3D </a:t>
            </a:r>
            <a:r>
              <a:rPr lang="cs-CZ" dirty="0"/>
              <a:t>a</a:t>
            </a:r>
            <a:r>
              <a:rPr lang="cs-CZ" dirty="0" smtClean="0"/>
              <a:t> Virtuální realita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Reálný čas – pohyb na obrazovce se jeví jako plynulý (tj. minimálně 25 snímků/sekundu)</a:t>
            </a:r>
          </a:p>
          <a:p>
            <a:r>
              <a:rPr lang="cs-CZ" dirty="0" smtClean="0"/>
              <a:t>3D prostor</a:t>
            </a:r>
          </a:p>
          <a:p>
            <a:r>
              <a:rPr lang="cs-CZ" dirty="0" smtClean="0"/>
              <a:t>Navigace – uživatel neprohlíží scénu zvenku, ale vstupuje do ní</a:t>
            </a:r>
          </a:p>
          <a:p>
            <a:r>
              <a:rPr lang="cs-CZ" dirty="0" err="1" smtClean="0"/>
              <a:t>Interaktivita</a:t>
            </a:r>
            <a:r>
              <a:rPr lang="cs-CZ" dirty="0" smtClean="0"/>
              <a:t> – objekty jsou animovány s ohledem na aktivitu uživatele</a:t>
            </a:r>
          </a:p>
          <a:p>
            <a:r>
              <a:rPr lang="cs-CZ" dirty="0" smtClean="0"/>
              <a:t>Multimedia – použití </a:t>
            </a:r>
            <a:r>
              <a:rPr lang="cs-CZ" dirty="0" err="1" smtClean="0"/>
              <a:t>videosekvencí</a:t>
            </a:r>
            <a:r>
              <a:rPr lang="cs-CZ" dirty="0" smtClean="0"/>
              <a:t> jako textur</a:t>
            </a:r>
            <a:endParaRPr lang="cs-CZ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Speciální postupy ve VR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Uživatel je reprezentován virtuální postavou – tzv. </a:t>
            </a:r>
            <a:r>
              <a:rPr lang="cs-CZ" b="1" dirty="0" err="1" smtClean="0">
                <a:solidFill>
                  <a:srgbClr val="0070C0"/>
                </a:solidFill>
              </a:rPr>
              <a:t>avatarem</a:t>
            </a:r>
            <a:endParaRPr lang="cs-CZ" b="1" dirty="0" smtClean="0">
              <a:solidFill>
                <a:srgbClr val="0070C0"/>
              </a:solidFill>
            </a:endParaRPr>
          </a:p>
          <a:p>
            <a:r>
              <a:rPr lang="cs-CZ" dirty="0" smtClean="0"/>
              <a:t>Scéna má podlahu (</a:t>
            </a:r>
            <a:r>
              <a:rPr lang="cs-CZ" b="1" dirty="0" err="1" smtClean="0"/>
              <a:t>ground</a:t>
            </a:r>
            <a:r>
              <a:rPr lang="cs-CZ" dirty="0" smtClean="0"/>
              <a:t>) a pozadí (</a:t>
            </a:r>
            <a:r>
              <a:rPr lang="cs-CZ" b="1" dirty="0" smtClean="0"/>
              <a:t>background</a:t>
            </a:r>
            <a:r>
              <a:rPr lang="cs-CZ" dirty="0" smtClean="0"/>
              <a:t>)</a:t>
            </a:r>
          </a:p>
          <a:p>
            <a:r>
              <a:rPr lang="cs-CZ" dirty="0" smtClean="0"/>
              <a:t>Tři druhy navigace</a:t>
            </a:r>
          </a:p>
          <a:p>
            <a:pPr lvl="1"/>
            <a:r>
              <a:rPr lang="cs-CZ" dirty="0" err="1" smtClean="0">
                <a:solidFill>
                  <a:srgbClr val="7030A0"/>
                </a:solidFill>
              </a:rPr>
              <a:t>Walk</a:t>
            </a:r>
            <a:r>
              <a:rPr lang="cs-CZ" dirty="0" smtClean="0"/>
              <a:t> – na </a:t>
            </a:r>
            <a:r>
              <a:rPr lang="cs-CZ" dirty="0" err="1" smtClean="0"/>
              <a:t>avatara</a:t>
            </a:r>
            <a:r>
              <a:rPr lang="cs-CZ" dirty="0" smtClean="0"/>
              <a:t> působí přitažlivost a je zapnuta detekce kolizí s předměty</a:t>
            </a:r>
          </a:p>
          <a:p>
            <a:pPr lvl="1"/>
            <a:r>
              <a:rPr lang="cs-CZ" dirty="0" err="1" smtClean="0">
                <a:solidFill>
                  <a:srgbClr val="7030A0"/>
                </a:solidFill>
              </a:rPr>
              <a:t>Fly</a:t>
            </a:r>
            <a:r>
              <a:rPr lang="cs-CZ" dirty="0" smtClean="0"/>
              <a:t> – detekce kolizí, ale </a:t>
            </a:r>
            <a:r>
              <a:rPr lang="cs-CZ" dirty="0" err="1" smtClean="0"/>
              <a:t>avatar</a:t>
            </a:r>
            <a:r>
              <a:rPr lang="cs-CZ" dirty="0" smtClean="0"/>
              <a:t> se volně pohybuje prostorem</a:t>
            </a:r>
          </a:p>
          <a:p>
            <a:pPr lvl="1"/>
            <a:r>
              <a:rPr lang="cs-CZ" dirty="0" err="1" smtClean="0">
                <a:solidFill>
                  <a:srgbClr val="7030A0"/>
                </a:solidFill>
              </a:rPr>
              <a:t>Examine</a:t>
            </a:r>
            <a:r>
              <a:rPr lang="cs-CZ" dirty="0" smtClean="0"/>
              <a:t> (zkoumání) – </a:t>
            </a:r>
            <a:r>
              <a:rPr lang="cs-CZ" dirty="0" err="1" smtClean="0"/>
              <a:t>avatar</a:t>
            </a:r>
            <a:r>
              <a:rPr lang="cs-CZ" dirty="0" smtClean="0"/>
              <a:t> prochází předměty, bez detekce kolizí, bez přitažlivosti</a:t>
            </a:r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Stereoskopické pohledy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Prostorový obraz </a:t>
            </a:r>
            <a:r>
              <a:rPr lang="cs-CZ" dirty="0" smtClean="0"/>
              <a:t>– zornice člověka jsou cca 7cm od sebe – dodávají mozku </a:t>
            </a:r>
            <a:r>
              <a:rPr lang="cs-CZ" b="1" dirty="0" smtClean="0"/>
              <a:t>mírně posunuté obrazy </a:t>
            </a:r>
            <a:r>
              <a:rPr lang="cs-CZ" dirty="0" smtClean="0"/>
              <a:t>– z rozdílů mozek zpracuje hloubku obrazu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Stereoskopie </a:t>
            </a:r>
            <a:r>
              <a:rPr lang="cs-CZ" dirty="0" smtClean="0"/>
              <a:t>– promítání dvou obrazů s perspektivou – musí tedy být min. 50 snímků za sekundu</a:t>
            </a:r>
          </a:p>
          <a:p>
            <a:pPr lvl="1"/>
            <a:r>
              <a:rPr lang="cs-CZ" dirty="0" smtClean="0"/>
              <a:t>Obrazy prezentovány odděleny v čase i prostoru</a:t>
            </a:r>
          </a:p>
          <a:p>
            <a:pPr lvl="1"/>
            <a:r>
              <a:rPr lang="cs-CZ" dirty="0" smtClean="0"/>
              <a:t>Obrazy na stejném zařízení – podmínkou je použití </a:t>
            </a:r>
            <a:r>
              <a:rPr lang="cs-CZ" dirty="0" smtClean="0">
                <a:solidFill>
                  <a:srgbClr val="7030A0"/>
                </a:solidFill>
              </a:rPr>
              <a:t>speciálních brýlí</a:t>
            </a:r>
            <a:r>
              <a:rPr lang="cs-CZ" dirty="0" smtClean="0"/>
              <a:t>, synchronizovaných s vysílacím zařízením (je-li vysílán obraz pro levé oko, je </a:t>
            </a:r>
            <a:r>
              <a:rPr lang="cs-CZ" dirty="0" err="1" smtClean="0"/>
              <a:t>zneprůhledněn</a:t>
            </a:r>
            <a:r>
              <a:rPr lang="cs-CZ" dirty="0" smtClean="0"/>
              <a:t> pravý zorník)</a:t>
            </a:r>
          </a:p>
          <a:p>
            <a:pPr lvl="1"/>
            <a:r>
              <a:rPr lang="cs-CZ" dirty="0" smtClean="0"/>
              <a:t>Zobrazení obrazů na stejné ploše ve stejném čase a jejich oddělení pomocí filtrů (např. modro/červené) - </a:t>
            </a:r>
            <a:r>
              <a:rPr lang="cs-CZ" dirty="0" smtClean="0">
                <a:solidFill>
                  <a:srgbClr val="7030A0"/>
                </a:solidFill>
              </a:rPr>
              <a:t>anaglyf</a:t>
            </a:r>
            <a:endParaRPr lang="cs-CZ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3D brýle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http://t0.gstatic.com/images?q=tbn:ANd9GcRvYZwdG_TBtAmy_nXCH0eBd3-xu5nBF5Zy41zFoL3deoj6wr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846" y="1268760"/>
            <a:ext cx="28194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1.gstatic.com/images?q=tbn:ANd9GcSa9LMVEyniW0B66CV0glv_Hd_yhlgLQAnB1EPhGce2BtRHgu-zF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08720"/>
            <a:ext cx="2736304" cy="341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3D Glass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52011"/>
            <a:ext cx="3810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3D Glass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24830"/>
            <a:ext cx="28575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423283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TYPOGRAFIE</a:t>
            </a:r>
            <a:endParaRPr lang="cs-CZ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Základy typografie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err="1" smtClean="0"/>
              <a:t>Typos</a:t>
            </a:r>
            <a:r>
              <a:rPr lang="cs-CZ" dirty="0" smtClean="0"/>
              <a:t> – forma      </a:t>
            </a:r>
            <a:r>
              <a:rPr lang="cs-CZ" dirty="0" err="1" smtClean="0"/>
              <a:t>Grafos</a:t>
            </a:r>
            <a:r>
              <a:rPr lang="cs-CZ" dirty="0" smtClean="0"/>
              <a:t> – psaní</a:t>
            </a:r>
          </a:p>
          <a:p>
            <a:pPr>
              <a:buNone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Jak má tiskovina vypadat</a:t>
            </a:r>
          </a:p>
          <a:p>
            <a:pPr>
              <a:buFontTx/>
              <a:buChar char="-"/>
            </a:pPr>
            <a:r>
              <a:rPr lang="cs-CZ" dirty="0" smtClean="0"/>
              <a:t>Čitelnost</a:t>
            </a:r>
          </a:p>
          <a:p>
            <a:pPr>
              <a:buFontTx/>
              <a:buChar char="-"/>
            </a:pPr>
            <a:r>
              <a:rPr lang="cs-CZ" dirty="0" smtClean="0"/>
              <a:t>Orientace</a:t>
            </a:r>
          </a:p>
          <a:p>
            <a:pPr>
              <a:buFontTx/>
              <a:buChar char="-"/>
            </a:pPr>
            <a:r>
              <a:rPr lang="cs-CZ" dirty="0" smtClean="0"/>
              <a:t>Estetika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Prostor RGB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1" y="1618377"/>
            <a:ext cx="5286412" cy="428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ovéPole 3"/>
          <p:cNvSpPr txBox="1"/>
          <p:nvPr/>
        </p:nvSpPr>
        <p:spPr>
          <a:xfrm>
            <a:off x="857224" y="6286520"/>
            <a:ext cx="657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Jednotková krychle, v osách r, g, b; počátek souřadnic [0,0,0] = černá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Typografické jednotky</a:t>
            </a:r>
          </a:p>
          <a:p>
            <a:r>
              <a:rPr lang="cs-CZ" dirty="0" smtClean="0"/>
              <a:t>Typy písma = fonty</a:t>
            </a:r>
          </a:p>
          <a:p>
            <a:r>
              <a:rPr lang="cs-CZ" dirty="0" smtClean="0"/>
              <a:t>Formátování textu</a:t>
            </a:r>
          </a:p>
          <a:p>
            <a:r>
              <a:rPr lang="cs-CZ" dirty="0" smtClean="0"/>
              <a:t>Pravidla pro úpravu stránek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Typografické jednotky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Palec (</a:t>
            </a:r>
            <a:r>
              <a:rPr lang="cs-CZ" dirty="0" err="1" smtClean="0"/>
              <a:t>inch</a:t>
            </a:r>
            <a:r>
              <a:rPr lang="cs-CZ" dirty="0" smtClean="0"/>
              <a:t>)		1“ = 2,54 cm = 72 bodů</a:t>
            </a:r>
          </a:p>
          <a:p>
            <a:r>
              <a:rPr lang="cs-CZ" dirty="0" smtClean="0"/>
              <a:t>Bod (point)		1 bod = 0,353 mm</a:t>
            </a:r>
          </a:p>
          <a:p>
            <a:r>
              <a:rPr lang="cs-CZ" dirty="0" err="1" smtClean="0"/>
              <a:t>Pica</a:t>
            </a:r>
            <a:r>
              <a:rPr lang="cs-CZ" dirty="0" smtClean="0"/>
              <a:t>=stupeň písma	12 </a:t>
            </a:r>
            <a:r>
              <a:rPr lang="cs-CZ" dirty="0" err="1" smtClean="0"/>
              <a:t>points</a:t>
            </a:r>
            <a:r>
              <a:rPr lang="cs-CZ" dirty="0" smtClean="0"/>
              <a:t> = 4,232 mm</a:t>
            </a:r>
          </a:p>
          <a:p>
            <a:r>
              <a:rPr lang="cs-CZ" dirty="0" smtClean="0"/>
              <a:t>Čtverčík (cicero)=čtverec o hraně písmena 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Sazby - PÍSMA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Latinkové písmo</a:t>
            </a:r>
          </a:p>
          <a:p>
            <a:pPr lvl="1"/>
            <a:r>
              <a:rPr lang="cs-CZ" dirty="0"/>
              <a:t>Antikva (patkové písma)</a:t>
            </a:r>
          </a:p>
          <a:p>
            <a:pPr lvl="1"/>
            <a:r>
              <a:rPr lang="cs-CZ" dirty="0" err="1"/>
              <a:t>Grotesk</a:t>
            </a:r>
            <a:r>
              <a:rPr lang="cs-CZ" dirty="0"/>
              <a:t> (bezpatkové, </a:t>
            </a:r>
            <a:r>
              <a:rPr lang="cs-CZ" dirty="0" err="1"/>
              <a:t>bezserifové</a:t>
            </a:r>
            <a:r>
              <a:rPr lang="cs-CZ" dirty="0" smtClean="0"/>
              <a:t>)</a:t>
            </a:r>
          </a:p>
          <a:p>
            <a:r>
              <a:rPr lang="cs-CZ" dirty="0" smtClean="0"/>
              <a:t>Cyrilice</a:t>
            </a:r>
          </a:p>
          <a:p>
            <a:r>
              <a:rPr lang="cs-CZ" dirty="0" err="1" smtClean="0"/>
              <a:t>Levosměrné</a:t>
            </a:r>
            <a:r>
              <a:rPr lang="cs-CZ" dirty="0" smtClean="0"/>
              <a:t> písmo (např. arabština)</a:t>
            </a:r>
          </a:p>
          <a:p>
            <a:r>
              <a:rPr lang="cs-CZ" dirty="0" smtClean="0"/>
              <a:t>Ostatní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fontu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Způsob zakončení tahu</a:t>
            </a:r>
          </a:p>
          <a:p>
            <a:r>
              <a:rPr lang="cs-CZ" dirty="0" smtClean="0"/>
              <a:t>Stínování/bez stínování</a:t>
            </a:r>
          </a:p>
          <a:p>
            <a:r>
              <a:rPr lang="cs-CZ" dirty="0" smtClean="0"/>
              <a:t>Proporce písma</a:t>
            </a:r>
          </a:p>
          <a:p>
            <a:r>
              <a:rPr lang="cs-CZ" dirty="0" smtClean="0"/>
              <a:t>Sklon (základní, kurzíva – </a:t>
            </a:r>
            <a:r>
              <a:rPr lang="cs-CZ" dirty="0" err="1" smtClean="0"/>
              <a:t>italica</a:t>
            </a:r>
            <a:r>
              <a:rPr lang="cs-CZ" dirty="0" smtClean="0"/>
              <a:t> nebo sklonění)</a:t>
            </a:r>
          </a:p>
          <a:p>
            <a:r>
              <a:rPr lang="cs-CZ" dirty="0" smtClean="0"/>
              <a:t>Duktus (výraznost kresby)</a:t>
            </a:r>
          </a:p>
          <a:p>
            <a:r>
              <a:rPr lang="cs-CZ" dirty="0" smtClean="0"/>
              <a:t>Střední výška písma</a:t>
            </a:r>
          </a:p>
          <a:p>
            <a:r>
              <a:rPr lang="cs-CZ" dirty="0" smtClean="0"/>
              <a:t>Přetahy</a:t>
            </a:r>
          </a:p>
          <a:p>
            <a:r>
              <a:rPr lang="cs-CZ" dirty="0" smtClean="0"/>
              <a:t>Tvar vrcholů</a:t>
            </a:r>
          </a:p>
          <a:p>
            <a:r>
              <a:rPr lang="cs-CZ" dirty="0" smtClean="0"/>
              <a:t>Pozice číslic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písem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Patková 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serifová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dirty="0" smtClean="0"/>
              <a:t>Bezpatková (</a:t>
            </a:r>
            <a:r>
              <a:rPr lang="cs-CZ" dirty="0" err="1" smtClean="0"/>
              <a:t>bezserifová</a:t>
            </a:r>
            <a:r>
              <a:rPr lang="cs-CZ" dirty="0" smtClean="0"/>
              <a:t>)</a:t>
            </a:r>
          </a:p>
          <a:p>
            <a:r>
              <a:rPr lang="cs-CZ" dirty="0" smtClean="0">
                <a:latin typeface="Courier New" pitchFamily="49" charset="0"/>
                <a:cs typeface="Courier New" pitchFamily="49" charset="0"/>
              </a:rPr>
              <a:t>Neproporcionální (psací stroj)</a:t>
            </a:r>
          </a:p>
          <a:p>
            <a:r>
              <a:rPr lang="cs-CZ" dirty="0" smtClean="0">
                <a:latin typeface="Algerian" pitchFamily="82" charset="0"/>
              </a:rPr>
              <a:t>Ozdobná</a:t>
            </a:r>
            <a:endParaRPr lang="cs-CZ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Řez písma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Normální</a:t>
            </a:r>
          </a:p>
          <a:p>
            <a:r>
              <a:rPr lang="cs-CZ" b="1" dirty="0" smtClean="0"/>
              <a:t>Tučné</a:t>
            </a:r>
          </a:p>
          <a:p>
            <a:r>
              <a:rPr lang="cs-CZ" i="1" dirty="0" smtClean="0"/>
              <a:t>kurzíva</a:t>
            </a:r>
            <a:endParaRPr lang="cs-CZ" i="1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Rastrový – soubor pro každý řez</a:t>
            </a:r>
          </a:p>
          <a:p>
            <a:r>
              <a:rPr lang="cs-CZ" dirty="0" smtClean="0"/>
              <a:t>Vektorový - matematický popis tvaru</a:t>
            </a:r>
            <a:endParaRPr lang="cs-CZ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Doporučení pro fonty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Nekombinovat větší množství (max. 2)</a:t>
            </a:r>
          </a:p>
          <a:p>
            <a:r>
              <a:rPr lang="cs-CZ" dirty="0" smtClean="0"/>
              <a:t>Nadpis stejný font nebo výrazně jiný</a:t>
            </a:r>
          </a:p>
          <a:p>
            <a:r>
              <a:rPr lang="cs-CZ" dirty="0" smtClean="0"/>
              <a:t>Latinka – čitelnost závisí na horní části</a:t>
            </a:r>
          </a:p>
          <a:p>
            <a:r>
              <a:rPr lang="cs-CZ" dirty="0" smtClean="0"/>
              <a:t>Kurzíva je špatně čitelná – jen zvýraznění</a:t>
            </a:r>
          </a:p>
          <a:p>
            <a:r>
              <a:rPr lang="cs-CZ" dirty="0" smtClean="0"/>
              <a:t>Podtrhávání nepoužívat</a:t>
            </a:r>
            <a:endParaRPr lang="cs-CZ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Čitelnost textu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Sirotci, vdovy – osamocené řádky na začátku/konci stránky</a:t>
            </a:r>
          </a:p>
          <a:p>
            <a:r>
              <a:rPr lang="cs-CZ" dirty="0" smtClean="0"/>
              <a:t>Mezislovní mezery – „řeky“</a:t>
            </a:r>
          </a:p>
          <a:p>
            <a:r>
              <a:rPr lang="cs-CZ" dirty="0" smtClean="0"/>
              <a:t>Ozdobná/psací písma – snižují čitelnost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Doporučená velikost fontu:</a:t>
            </a:r>
          </a:p>
          <a:p>
            <a:pPr lvl="1"/>
            <a:r>
              <a:rPr lang="cs-CZ" dirty="0" smtClean="0"/>
              <a:t>Časopisy: 9 </a:t>
            </a:r>
            <a:r>
              <a:rPr lang="cs-CZ" dirty="0" err="1" smtClean="0"/>
              <a:t>pt</a:t>
            </a:r>
            <a:endParaRPr lang="cs-CZ" dirty="0" smtClean="0"/>
          </a:p>
          <a:p>
            <a:pPr lvl="1"/>
            <a:r>
              <a:rPr lang="cs-CZ" dirty="0" smtClean="0"/>
              <a:t>Knihy: 10 </a:t>
            </a:r>
            <a:r>
              <a:rPr lang="cs-CZ" dirty="0" err="1" smtClean="0"/>
              <a:t>pt</a:t>
            </a:r>
            <a:endParaRPr lang="cs-CZ" dirty="0" smtClean="0"/>
          </a:p>
          <a:p>
            <a:pPr lvl="1"/>
            <a:r>
              <a:rPr lang="cs-CZ" dirty="0" smtClean="0"/>
              <a:t>Publikace A4: 11 – 12 </a:t>
            </a:r>
            <a:r>
              <a:rPr lang="cs-CZ" dirty="0" err="1" smtClean="0"/>
              <a:t>pt</a:t>
            </a:r>
            <a:endParaRPr lang="cs-CZ" dirty="0" smtClean="0"/>
          </a:p>
          <a:p>
            <a:pPr lvl="1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Sazba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Formát tiskoviny</a:t>
            </a:r>
          </a:p>
          <a:p>
            <a:r>
              <a:rPr lang="cs-CZ" dirty="0" smtClean="0"/>
              <a:t>Sazební obrazec</a:t>
            </a:r>
          </a:p>
          <a:p>
            <a:r>
              <a:rPr lang="cs-CZ" dirty="0" smtClean="0"/>
              <a:t>Styly odstavců</a:t>
            </a:r>
          </a:p>
          <a:p>
            <a:r>
              <a:rPr lang="cs-CZ" dirty="0" smtClean="0"/>
              <a:t>Písmo</a:t>
            </a:r>
          </a:p>
          <a:p>
            <a:r>
              <a:rPr lang="cs-CZ" dirty="0" smtClean="0"/>
              <a:t>Vzorové stránky</a:t>
            </a:r>
          </a:p>
          <a:p>
            <a:r>
              <a:rPr lang="cs-CZ" dirty="0" smtClean="0"/>
              <a:t>Odhad rozsahu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</TotalTime>
  <Words>2666</Words>
  <Application>Microsoft Office PowerPoint</Application>
  <PresentationFormat>Předvádění na obrazovce (4:3)</PresentationFormat>
  <Paragraphs>536</Paragraphs>
  <Slides>107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107</vt:i4>
      </vt:variant>
    </vt:vector>
  </HeadingPairs>
  <TitlesOfParts>
    <vt:vector size="108" baseType="lpstr">
      <vt:lpstr>Motiv sady Office</vt:lpstr>
      <vt:lpstr>Aplikace VT v hospodářské praxi počítačová grafika a typografie </vt:lpstr>
      <vt:lpstr>Osnova předmětu</vt:lpstr>
      <vt:lpstr>Počítačová grafika - osnova</vt:lpstr>
      <vt:lpstr>Barva</vt:lpstr>
      <vt:lpstr>Barevný kruh</vt:lpstr>
      <vt:lpstr>Feng - šuej</vt:lpstr>
      <vt:lpstr>Určení barvy</vt:lpstr>
      <vt:lpstr>BAREVNÝ MODEL RGB aditivní (součtový) model</vt:lpstr>
      <vt:lpstr>Prostor RGB</vt:lpstr>
      <vt:lpstr>RGB</vt:lpstr>
      <vt:lpstr>Průhlednost</vt:lpstr>
      <vt:lpstr>CMY(K) – subtraktivní model</vt:lpstr>
      <vt:lpstr>Prostor  CMY</vt:lpstr>
      <vt:lpstr>Převod RGB na odstíny šedi</vt:lpstr>
      <vt:lpstr>VZTAH MEZI CMY - RGB</vt:lpstr>
      <vt:lpstr>RGB, CMY</vt:lpstr>
      <vt:lpstr>Model HSV</vt:lpstr>
      <vt:lpstr>HSV</vt:lpstr>
      <vt:lpstr>Model HSV</vt:lpstr>
      <vt:lpstr>Výběr barev pomocí HSV</vt:lpstr>
      <vt:lpstr>Model HLS</vt:lpstr>
      <vt:lpstr>HLS</vt:lpstr>
      <vt:lpstr>HLS, HSV</vt:lpstr>
      <vt:lpstr>Kombinování barev</vt:lpstr>
      <vt:lpstr>Nastavení barev pro web</vt:lpstr>
      <vt:lpstr>Modely YUV, YIQ, YCBCR</vt:lpstr>
      <vt:lpstr>Pixel</vt:lpstr>
      <vt:lpstr>Snímek 28</vt:lpstr>
      <vt:lpstr>Barevná hloubka</vt:lpstr>
      <vt:lpstr>Barevná hloubka - ukázky</vt:lpstr>
      <vt:lpstr>High/True Color</vt:lpstr>
      <vt:lpstr>Barevné palety</vt:lpstr>
      <vt:lpstr>Indexový mód</vt:lpstr>
      <vt:lpstr>Direct color</vt:lpstr>
      <vt:lpstr>DIRECT COLOR</vt:lpstr>
      <vt:lpstr>Další pojmy</vt:lpstr>
      <vt:lpstr>Gamut</vt:lpstr>
      <vt:lpstr>Monochromatické zobrazení</vt:lpstr>
      <vt:lpstr>Půltónování a rozptylování</vt:lpstr>
      <vt:lpstr>Půltónování</vt:lpstr>
      <vt:lpstr>Dithering</vt:lpstr>
      <vt:lpstr>Rastrová grafika</vt:lpstr>
      <vt:lpstr>Kvantování</vt:lpstr>
      <vt:lpstr>Kvantovaný a vzorkovaný signál</vt:lpstr>
      <vt:lpstr>Vzorkování</vt:lpstr>
      <vt:lpstr>Kvantování x vzorkování</vt:lpstr>
      <vt:lpstr>Problémy při digitalizaci obrazu</vt:lpstr>
      <vt:lpstr>Aliasing</vt:lpstr>
      <vt:lpstr>Příklad aliasu</vt:lpstr>
      <vt:lpstr>Odstranění aliasu</vt:lpstr>
      <vt:lpstr>Bitmapová a vektorová grafika</vt:lpstr>
      <vt:lpstr>Snímek 52</vt:lpstr>
      <vt:lpstr>Bitmapová grafika</vt:lpstr>
      <vt:lpstr>Moiré</vt:lpstr>
      <vt:lpstr>Moiré</vt:lpstr>
      <vt:lpstr>Proč je tolik formátů?</vt:lpstr>
      <vt:lpstr>Bitmapové formáty SOUBORŮ</vt:lpstr>
      <vt:lpstr>JPG2000</vt:lpstr>
      <vt:lpstr>Vektorová grafika</vt:lpstr>
      <vt:lpstr>Vektorová grafika</vt:lpstr>
      <vt:lpstr>Vektorové formáty</vt:lpstr>
      <vt:lpstr>SVG</vt:lpstr>
      <vt:lpstr>PostScript</vt:lpstr>
      <vt:lpstr>Alfa míchání (alpha blending)</vt:lpstr>
      <vt:lpstr>Klíčování na modrou (Blue Screening)</vt:lpstr>
      <vt:lpstr>Histogram</vt:lpstr>
      <vt:lpstr>Ukázky histogramu</vt:lpstr>
      <vt:lpstr>Snímek 68</vt:lpstr>
      <vt:lpstr>3D</vt:lpstr>
      <vt:lpstr>3D počítačový model</vt:lpstr>
      <vt:lpstr>Příklad 3D scény</vt:lpstr>
      <vt:lpstr>Procedurální modelování</vt:lpstr>
      <vt:lpstr>Fraktální geometrie</vt:lpstr>
      <vt:lpstr>Fraktální dimenze</vt:lpstr>
      <vt:lpstr>Soběpodobnost</vt:lpstr>
      <vt:lpstr>Fraktálová grafika</vt:lpstr>
      <vt:lpstr>Rendering</vt:lpstr>
      <vt:lpstr>Augmented reality</vt:lpstr>
      <vt:lpstr>Příklad</vt:lpstr>
      <vt:lpstr>Snímek 80</vt:lpstr>
      <vt:lpstr>Virtuální realita</vt:lpstr>
      <vt:lpstr>Klíčové prvky VR</vt:lpstr>
      <vt:lpstr>VR</vt:lpstr>
      <vt:lpstr>Srovnání 3D a Virtuální realita</vt:lpstr>
      <vt:lpstr>Speciální postupy ve VR</vt:lpstr>
      <vt:lpstr>Stereoskopické pohledy</vt:lpstr>
      <vt:lpstr>3D brýle</vt:lpstr>
      <vt:lpstr>Snímek 88</vt:lpstr>
      <vt:lpstr>Základy typografie</vt:lpstr>
      <vt:lpstr>Typografie</vt:lpstr>
      <vt:lpstr>Typografické jednotky</vt:lpstr>
      <vt:lpstr>Sazby - PÍSMA</vt:lpstr>
      <vt:lpstr>Popis fontu</vt:lpstr>
      <vt:lpstr>Klasifikace písem</vt:lpstr>
      <vt:lpstr>Řez písma</vt:lpstr>
      <vt:lpstr>Font</vt:lpstr>
      <vt:lpstr>Doporučení pro fonty</vt:lpstr>
      <vt:lpstr>Čitelnost textu</vt:lpstr>
      <vt:lpstr>Sazba</vt:lpstr>
      <vt:lpstr>Formát tiskovin</vt:lpstr>
      <vt:lpstr>Formáty tiskovin</vt:lpstr>
      <vt:lpstr>Typografické zásady psaní textu</vt:lpstr>
      <vt:lpstr>Typografické zásady psaní textu</vt:lpstr>
      <vt:lpstr>Části publikace</vt:lpstr>
      <vt:lpstr>Sazba a barvy</vt:lpstr>
      <vt:lpstr>Pravopis</vt:lpstr>
      <vt:lpstr>Snímek 107</vt:lpstr>
    </vt:vector>
  </TitlesOfParts>
  <Company>VŠB TU Ostrava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informatiky: úvod a historie</dc:title>
  <dc:creator>Danel</dc:creator>
  <cp:lastModifiedBy>bur50</cp:lastModifiedBy>
  <cp:revision>108</cp:revision>
  <dcterms:created xsi:type="dcterms:W3CDTF">2009-09-04T13:08:42Z</dcterms:created>
  <dcterms:modified xsi:type="dcterms:W3CDTF">2014-12-11T15:20:51Z</dcterms:modified>
</cp:coreProperties>
</file>